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66" r:id="rId15"/>
  </p:sldIdLst>
  <p:sldSz cx="12192000" cy="6858000"/>
  <p:notesSz cx="6858000" cy="9144000"/>
  <p:embeddedFontLst>
    <p:embeddedFont>
      <p:font typeface="Arim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bldAVLc8v4AMKAVxOuhe6Z77o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ia Coccolo"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26"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Turci" userId="ba73f56e-bd66-4dbd-97cf-35f09ce8ed47" providerId="ADAL" clId="{7C448E51-8314-42F1-828A-16DBC35C46D3}"/>
    <pc:docChg chg="modSld">
      <pc:chgData name="Federico Turci" userId="ba73f56e-bd66-4dbd-97cf-35f09ce8ed47" providerId="ADAL" clId="{7C448E51-8314-42F1-828A-16DBC35C46D3}" dt="2025-03-04T15:21:17.080" v="17" actId="6549"/>
      <pc:docMkLst>
        <pc:docMk/>
      </pc:docMkLst>
      <pc:sldChg chg="delSp">
        <pc:chgData name="Federico Turci" userId="ba73f56e-bd66-4dbd-97cf-35f09ce8ed47" providerId="ADAL" clId="{7C448E51-8314-42F1-828A-16DBC35C46D3}" dt="2025-03-04T14:27:26.086" v="0"/>
        <pc:sldMkLst>
          <pc:docMk/>
          <pc:sldMk cId="0" sldId="257"/>
        </pc:sldMkLst>
        <pc:spChg chg="del">
          <ac:chgData name="Federico Turci" userId="ba73f56e-bd66-4dbd-97cf-35f09ce8ed47" providerId="ADAL" clId="{7C448E51-8314-42F1-828A-16DBC35C46D3}" dt="2025-03-04T14:27:26.086" v="0"/>
          <ac:spMkLst>
            <pc:docMk/>
            <pc:sldMk cId="0" sldId="257"/>
            <ac:spMk id="99" creationId="{00000000-0000-0000-0000-000000000000}"/>
          </ac:spMkLst>
        </pc:spChg>
      </pc:sldChg>
      <pc:sldChg chg="addSp modSp">
        <pc:chgData name="Federico Turci" userId="ba73f56e-bd66-4dbd-97cf-35f09ce8ed47" providerId="ADAL" clId="{7C448E51-8314-42F1-828A-16DBC35C46D3}" dt="2025-03-04T14:29:49.250" v="4" actId="1076"/>
        <pc:sldMkLst>
          <pc:docMk/>
          <pc:sldMk cId="0" sldId="260"/>
        </pc:sldMkLst>
        <pc:spChg chg="add mod">
          <ac:chgData name="Federico Turci" userId="ba73f56e-bd66-4dbd-97cf-35f09ce8ed47" providerId="ADAL" clId="{7C448E51-8314-42F1-828A-16DBC35C46D3}" dt="2025-03-04T14:29:49.250" v="4" actId="1076"/>
          <ac:spMkLst>
            <pc:docMk/>
            <pc:sldMk cId="0" sldId="260"/>
            <ac:spMk id="9" creationId="{3A626D11-B8F4-4C68-B754-DA8DEF6D6118}"/>
          </ac:spMkLst>
        </pc:spChg>
      </pc:sldChg>
      <pc:sldChg chg="modSp">
        <pc:chgData name="Federico Turci" userId="ba73f56e-bd66-4dbd-97cf-35f09ce8ed47" providerId="ADAL" clId="{7C448E51-8314-42F1-828A-16DBC35C46D3}" dt="2025-03-04T15:21:17.080" v="17" actId="6549"/>
        <pc:sldMkLst>
          <pc:docMk/>
          <pc:sldMk cId="0" sldId="264"/>
        </pc:sldMkLst>
        <pc:spChg chg="mod">
          <ac:chgData name="Federico Turci" userId="ba73f56e-bd66-4dbd-97cf-35f09ce8ed47" providerId="ADAL" clId="{7C448E51-8314-42F1-828A-16DBC35C46D3}" dt="2025-03-04T15:21:17.080" v="17" actId="6549"/>
          <ac:spMkLst>
            <pc:docMk/>
            <pc:sldMk cId="0" sldId="264"/>
            <ac:spMk id="3" creationId="{5D1830D5-DE5F-2E2C-132C-C01175B8B772}"/>
          </ac:spMkLst>
        </pc:spChg>
        <pc:spChg chg="mod">
          <ac:chgData name="Federico Turci" userId="ba73f56e-bd66-4dbd-97cf-35f09ce8ed47" providerId="ADAL" clId="{7C448E51-8314-42F1-828A-16DBC35C46D3}" dt="2025-03-04T15:20:44.269" v="6" actId="20577"/>
          <ac:spMkLst>
            <pc:docMk/>
            <pc:sldMk cId="0" sldId="264"/>
            <ac:spMk id="7" creationId="{A0B8ED1D-C777-A1F4-7B91-167F73AB66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0AA64334-F8A5-149F-B5DA-968E128806C9}"/>
            </a:ext>
          </a:extLst>
        </p:cNvPr>
        <p:cNvGrpSpPr/>
        <p:nvPr/>
      </p:nvGrpSpPr>
      <p:grpSpPr>
        <a:xfrm>
          <a:off x="0" y="0"/>
          <a:ext cx="0" cy="0"/>
          <a:chOff x="0" y="0"/>
          <a:chExt cx="0" cy="0"/>
        </a:xfrm>
      </p:grpSpPr>
      <p:sp>
        <p:nvSpPr>
          <p:cNvPr id="218" name="Google Shape;218;p10:notes">
            <a:extLst>
              <a:ext uri="{FF2B5EF4-FFF2-40B4-BE49-F238E27FC236}">
                <a16:creationId xmlns:a16="http://schemas.microsoft.com/office/drawing/2014/main" id="{9F1E35F8-5579-44EA-A373-1DE2EE3784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0:notes">
            <a:extLst>
              <a:ext uri="{FF2B5EF4-FFF2-40B4-BE49-F238E27FC236}">
                <a16:creationId xmlns:a16="http://schemas.microsoft.com/office/drawing/2014/main" id="{A2C3F98C-1AFF-5A91-E22C-18B2484366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67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7E375F5E-4D9D-2B17-9838-F6055490FAA9}"/>
            </a:ext>
          </a:extLst>
        </p:cNvPr>
        <p:cNvGrpSpPr/>
        <p:nvPr/>
      </p:nvGrpSpPr>
      <p:grpSpPr>
        <a:xfrm>
          <a:off x="0" y="0"/>
          <a:ext cx="0" cy="0"/>
          <a:chOff x="0" y="0"/>
          <a:chExt cx="0" cy="0"/>
        </a:xfrm>
      </p:grpSpPr>
      <p:sp>
        <p:nvSpPr>
          <p:cNvPr id="218" name="Google Shape;218;p10:notes">
            <a:extLst>
              <a:ext uri="{FF2B5EF4-FFF2-40B4-BE49-F238E27FC236}">
                <a16:creationId xmlns:a16="http://schemas.microsoft.com/office/drawing/2014/main" id="{49F40169-C822-96B4-F6B5-EE88A4AA74B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0:notes">
            <a:extLst>
              <a:ext uri="{FF2B5EF4-FFF2-40B4-BE49-F238E27FC236}">
                <a16:creationId xmlns:a16="http://schemas.microsoft.com/office/drawing/2014/main" id="{4DD90892-87A4-CBC7-F001-0C2E166623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54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0" y="2288771"/>
            <a:ext cx="12192000"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0" i="0" u="none" strike="noStrike" cap="none">
                <a:solidFill>
                  <a:schemeClr val="accent5"/>
                </a:solidFill>
                <a:latin typeface="Arimo"/>
                <a:ea typeface="Arimo"/>
                <a:cs typeface="Arimo"/>
                <a:sym typeface="Arimo"/>
              </a:rPr>
              <a:t>Corrigé Série </a:t>
            </a:r>
            <a:r>
              <a:rPr lang="fr-FR" sz="3200" b="0" i="0" u="none" strike="noStrike" cap="none">
                <a:solidFill>
                  <a:srgbClr val="C00000"/>
                </a:solidFill>
                <a:latin typeface="Arimo"/>
                <a:ea typeface="Arimo"/>
                <a:cs typeface="Arimo"/>
                <a:sym typeface="Arimo"/>
              </a:rPr>
              <a:t>04</a:t>
            </a:r>
            <a:r>
              <a:rPr lang="fr-FR" sz="3200" b="0" i="0" u="none" strike="noStrike" cap="none">
                <a:solidFill>
                  <a:schemeClr val="accent5"/>
                </a:solidFill>
                <a:latin typeface="Arimo"/>
                <a:ea typeface="Arimo"/>
                <a:cs typeface="Arimo"/>
                <a:sym typeface="Arimo"/>
              </a:rPr>
              <a:t> </a:t>
            </a:r>
            <a:endParaRPr/>
          </a:p>
          <a:p>
            <a:pPr marL="0" marR="0" lvl="0" indent="0" algn="ctr" rtl="0">
              <a:spcBef>
                <a:spcPts val="0"/>
              </a:spcBef>
              <a:spcAft>
                <a:spcPts val="0"/>
              </a:spcAft>
              <a:buNone/>
            </a:pPr>
            <a:r>
              <a:rPr lang="fr-FR" sz="3200" b="0" i="0" u="none" strike="noStrike" cap="none">
                <a:solidFill>
                  <a:srgbClr val="212121"/>
                </a:solidFill>
                <a:latin typeface="Arimo"/>
                <a:ea typeface="Arimo"/>
                <a:cs typeface="Arimo"/>
                <a:sym typeface="Arimo"/>
              </a:rPr>
              <a:t>PB I</a:t>
            </a:r>
            <a:endParaRPr/>
          </a:p>
          <a:p>
            <a:pPr marL="0" marR="0" lvl="0" indent="0" algn="ctr" rtl="0">
              <a:spcBef>
                <a:spcPts val="0"/>
              </a:spcBef>
              <a:spcAft>
                <a:spcPts val="0"/>
              </a:spcAft>
              <a:buNone/>
            </a:pPr>
            <a:endParaRPr sz="3200" b="0" i="0" u="none" strike="noStrike" cap="none">
              <a:solidFill>
                <a:srgbClr val="212121"/>
              </a:solidFill>
              <a:latin typeface="Arimo"/>
              <a:ea typeface="Arimo"/>
              <a:cs typeface="Arimo"/>
              <a:sym typeface="Arimo"/>
            </a:endParaRPr>
          </a:p>
          <a:p>
            <a:pPr marL="0" marR="0" lvl="0" indent="0" algn="ctr" rtl="0">
              <a:spcBef>
                <a:spcPts val="0"/>
              </a:spcBef>
              <a:spcAft>
                <a:spcPts val="0"/>
              </a:spcAft>
              <a:buNone/>
            </a:pPr>
            <a:endParaRPr sz="3200" b="0" i="0" u="none" strike="noStrike" cap="none">
              <a:solidFill>
                <a:schemeClr val="dk1"/>
              </a:solidFill>
              <a:latin typeface="Arimo"/>
              <a:ea typeface="Arimo"/>
              <a:cs typeface="Arimo"/>
              <a:sym typeface="Arimo"/>
            </a:endParaRPr>
          </a:p>
        </p:txBody>
      </p:sp>
      <p:sp>
        <p:nvSpPr>
          <p:cNvPr id="89" name="Google Shape;89;p1"/>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b="0" i="0" u="none" strike="noStrike" cap="none">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b="0" i="0" u="none" strike="noStrike" cap="none">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838FEF56-9243-B13A-1573-F0F483E1B964}"/>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p:nvPr/>
        </p:nvSpPr>
        <p:spPr>
          <a:xfrm>
            <a:off x="6170813" y="1468534"/>
            <a:ext cx="5785659"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fr-FR" sz="1600">
                <a:solidFill>
                  <a:schemeClr val="dk1"/>
                </a:solidFill>
                <a:latin typeface="Arial"/>
                <a:ea typeface="Arial"/>
                <a:cs typeface="Arial"/>
                <a:sym typeface="Arial"/>
              </a:rPr>
              <a:t>On constate donc que ces valeurs ne diffèrent que de 0,5 %, ce qui est négligeable. </a:t>
            </a:r>
            <a:br>
              <a:rPr lang="fr-FR" sz="1600">
                <a:solidFill>
                  <a:schemeClr val="dk1"/>
                </a:solidFill>
                <a:latin typeface="Arial"/>
                <a:ea typeface="Arial"/>
                <a:cs typeface="Arial"/>
                <a:sym typeface="Arial"/>
              </a:rPr>
            </a:br>
            <a:br>
              <a:rPr lang="fr-FR" sz="1600">
                <a:solidFill>
                  <a:schemeClr val="dk1"/>
                </a:solidFill>
                <a:latin typeface="Arial"/>
                <a:ea typeface="Arial"/>
                <a:cs typeface="Arial"/>
                <a:sym typeface="Arial"/>
              </a:rPr>
            </a:br>
            <a:r>
              <a:rPr lang="fr-FR" sz="1600">
                <a:solidFill>
                  <a:schemeClr val="dk1"/>
                </a:solidFill>
                <a:latin typeface="Arial"/>
                <a:ea typeface="Arial"/>
                <a:cs typeface="Arial"/>
                <a:sym typeface="Arial"/>
              </a:rPr>
              <a:t>De même pour T = 0 °C = 273,15 K, on trouve une différence de 0,2 % entre le résultat de la formule et la valeur donnée dans l'annexe. </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p:txBody>
      </p:sp>
      <p:sp>
        <p:nvSpPr>
          <p:cNvPr id="222" name="Google Shape;222;p10"/>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23" name="Google Shape;223;p10"/>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24" name="Google Shape;224;p10"/>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225" name="Google Shape;225;p10"/>
          <p:cNvSpPr txBox="1"/>
          <p:nvPr/>
        </p:nvSpPr>
        <p:spPr>
          <a:xfrm>
            <a:off x="284915" y="710056"/>
            <a:ext cx="5811000" cy="535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startAt="2"/>
            </a:pPr>
            <a:r>
              <a:rPr lang="fr-FR" sz="1600" dirty="0">
                <a:solidFill>
                  <a:schemeClr val="dk1"/>
                </a:solidFill>
                <a:latin typeface="Arial"/>
                <a:ea typeface="Arial"/>
                <a:cs typeface="Arial"/>
                <a:sym typeface="Arial"/>
              </a:rPr>
              <a:t>Comparaison avec l'annexe : </a:t>
            </a:r>
            <a:br>
              <a:rPr lang="fr-FR" sz="1600" b="1" i="1" dirty="0">
                <a:solidFill>
                  <a:schemeClr val="dk1"/>
                </a:solidFill>
                <a:latin typeface="Arial"/>
                <a:ea typeface="Arial"/>
                <a:cs typeface="Arial"/>
                <a:sym typeface="Arial"/>
              </a:rPr>
            </a:br>
            <a:br>
              <a:rPr lang="fr-FR" sz="1600" b="1" i="1" dirty="0">
                <a:solidFill>
                  <a:schemeClr val="dk1"/>
                </a:solidFill>
                <a:latin typeface="Arial"/>
                <a:ea typeface="Arial"/>
                <a:cs typeface="Arial"/>
                <a:sym typeface="Arial"/>
              </a:rPr>
            </a:br>
            <a:r>
              <a:rPr lang="fr-FR" sz="1600" dirty="0">
                <a:solidFill>
                  <a:schemeClr val="dk1"/>
                </a:solidFill>
                <a:latin typeface="Arial"/>
                <a:ea typeface="Arial"/>
                <a:cs typeface="Arial"/>
                <a:sym typeface="Arial"/>
              </a:rPr>
              <a:t>Démarche : pour une température donnée on cherche dans l'annexe l'humidité absolue à saturation </a:t>
            </a:r>
            <a:r>
              <a:rPr lang="fr-FR" sz="1600" dirty="0" err="1">
                <a:solidFill>
                  <a:schemeClr val="dk1"/>
                </a:solidFill>
                <a:latin typeface="Arial"/>
                <a:ea typeface="Arial"/>
                <a:cs typeface="Arial"/>
                <a:sym typeface="Arial"/>
              </a:rPr>
              <a:t>HA</a:t>
            </a:r>
            <a:r>
              <a:rPr lang="fr-FR" sz="1600" baseline="-25000" dirty="0" err="1">
                <a:solidFill>
                  <a:schemeClr val="dk1"/>
                </a:solidFill>
                <a:latin typeface="Arial"/>
                <a:ea typeface="Arial"/>
                <a:cs typeface="Arial"/>
                <a:sym typeface="Arial"/>
              </a:rPr>
              <a:t>saturation</a:t>
            </a:r>
            <a:r>
              <a:rPr lang="fr-FR" sz="1600" dirty="0">
                <a:solidFill>
                  <a:schemeClr val="dk1"/>
                </a:solidFill>
                <a:latin typeface="Arial"/>
                <a:ea typeface="Arial"/>
                <a:cs typeface="Arial"/>
                <a:sym typeface="Arial"/>
              </a:rPr>
              <a:t>. On calcule alors la pression de vapeur saturante à l'aide de la formule et on compare le résultat à celui donné dans l'annexe. </a:t>
            </a:r>
            <a:br>
              <a:rPr lang="fr-FR" sz="1600" dirty="0">
                <a:solidFill>
                  <a:schemeClr val="dk1"/>
                </a:solidFill>
                <a:latin typeface="Arial"/>
                <a:ea typeface="Arial"/>
                <a:cs typeface="Arial"/>
                <a:sym typeface="Arial"/>
              </a:rPr>
            </a:br>
            <a:br>
              <a:rPr lang="fr-FR" sz="1600" dirty="0">
                <a:solidFill>
                  <a:schemeClr val="dk1"/>
                </a:solidFill>
                <a:latin typeface="Arial"/>
                <a:ea typeface="Arial"/>
                <a:cs typeface="Arial"/>
                <a:sym typeface="Arial"/>
              </a:rPr>
            </a:br>
            <a:r>
              <a:rPr lang="fr-FR" sz="1600" dirty="0">
                <a:solidFill>
                  <a:schemeClr val="dk1"/>
                </a:solidFill>
                <a:latin typeface="Arial"/>
                <a:ea typeface="Arial"/>
                <a:cs typeface="Arial"/>
                <a:sym typeface="Arial"/>
              </a:rPr>
              <a:t>Par exemple : T = 20 °C = 293,15 K : </a:t>
            </a:r>
            <a:br>
              <a:rPr lang="fr-FR" sz="1600" dirty="0">
                <a:solidFill>
                  <a:schemeClr val="dk1"/>
                </a:solidFill>
                <a:latin typeface="Arial"/>
                <a:ea typeface="Arial"/>
                <a:cs typeface="Arial"/>
                <a:sym typeface="Arial"/>
              </a:rPr>
            </a:br>
            <a:br>
              <a:rPr lang="fr-FR" sz="1600" dirty="0">
                <a:solidFill>
                  <a:schemeClr val="dk1"/>
                </a:solidFill>
                <a:latin typeface="Arial"/>
                <a:ea typeface="Arial"/>
                <a:cs typeface="Arial"/>
                <a:sym typeface="Arial"/>
              </a:rPr>
            </a:br>
            <a:r>
              <a:rPr lang="fr-FR" sz="1600" dirty="0">
                <a:solidFill>
                  <a:schemeClr val="dk1"/>
                </a:solidFill>
                <a:latin typeface="Arial"/>
                <a:ea typeface="Arial"/>
                <a:cs typeface="Arial"/>
                <a:sym typeface="Arial"/>
              </a:rPr>
              <a:t>L'annexe donne </a:t>
            </a:r>
            <a:r>
              <a:rPr lang="fr-FR" sz="1600" i="1" dirty="0" err="1">
                <a:solidFill>
                  <a:schemeClr val="dk1"/>
                </a:solidFill>
                <a:latin typeface="Cambria Math" panose="02040503050406030204" pitchFamily="18" charset="0"/>
                <a:ea typeface="Cambria Math" panose="02040503050406030204" pitchFamily="18" charset="0"/>
                <a:sym typeface="Arial"/>
              </a:rPr>
              <a:t>HA</a:t>
            </a:r>
            <a:r>
              <a:rPr lang="fr-FR" sz="1600" i="1" baseline="-25000" dirty="0" err="1">
                <a:solidFill>
                  <a:schemeClr val="dk1"/>
                </a:solidFill>
                <a:latin typeface="Cambria Math" panose="02040503050406030204" pitchFamily="18" charset="0"/>
                <a:ea typeface="Cambria Math" panose="02040503050406030204" pitchFamily="18" charset="0"/>
                <a:sym typeface="Arial"/>
              </a:rPr>
              <a:t>saturation</a:t>
            </a:r>
            <a:r>
              <a:rPr lang="fr-FR" sz="1600" i="1" dirty="0">
                <a:solidFill>
                  <a:schemeClr val="dk1"/>
                </a:solidFill>
                <a:latin typeface="Cambria Math" panose="02040503050406030204" pitchFamily="18" charset="0"/>
                <a:ea typeface="Cambria Math" panose="02040503050406030204" pitchFamily="18" charset="0"/>
                <a:sym typeface="Arial"/>
              </a:rPr>
              <a:t> = 17,31 g/m</a:t>
            </a:r>
            <a:r>
              <a:rPr lang="fr-FR" sz="1600" i="1" baseline="30000" dirty="0">
                <a:solidFill>
                  <a:schemeClr val="dk1"/>
                </a:solidFill>
                <a:latin typeface="Cambria Math" panose="02040503050406030204" pitchFamily="18" charset="0"/>
                <a:ea typeface="Cambria Math" panose="02040503050406030204" pitchFamily="18" charset="0"/>
                <a:sym typeface="Arial"/>
              </a:rPr>
              <a:t>3</a:t>
            </a:r>
            <a:r>
              <a:rPr lang="fr-FR" sz="1600" i="1" dirty="0">
                <a:solidFill>
                  <a:schemeClr val="dk1"/>
                </a:solidFill>
                <a:latin typeface="Cambria Math" panose="02040503050406030204" pitchFamily="18" charset="0"/>
                <a:ea typeface="Cambria Math" panose="02040503050406030204" pitchFamily="18" charset="0"/>
                <a:sym typeface="Arial"/>
              </a:rPr>
              <a:t> = 17,31·10</a:t>
            </a:r>
            <a:r>
              <a:rPr lang="fr-FR" sz="1800" i="1" baseline="30000" dirty="0">
                <a:solidFill>
                  <a:srgbClr val="C00000"/>
                </a:solidFill>
                <a:latin typeface="Cambria Math" panose="02040503050406030204" pitchFamily="18" charset="0"/>
                <a:ea typeface="Cambria Math" panose="02040503050406030204" pitchFamily="18" charset="0"/>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fr-FR" sz="1800" i="1" baseline="30000" dirty="0">
                <a:solidFill>
                  <a:schemeClr val="tx1"/>
                </a:solidFill>
                <a:latin typeface="Cambria Math" panose="02040503050406030204" pitchFamily="18" charset="0"/>
                <a:ea typeface="Cambria Math" panose="02040503050406030204" pitchFamily="18" charset="0"/>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3</a:t>
            </a:r>
            <a:r>
              <a:rPr lang="fr-FR" sz="1600" i="1" dirty="0">
                <a:solidFill>
                  <a:srgbClr val="C00000"/>
                </a:solidFill>
                <a:latin typeface="Cambria Math" panose="02040503050406030204" pitchFamily="18" charset="0"/>
                <a:ea typeface="Cambria Math" panose="020405030504060302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fr-FR" sz="1600" i="1" dirty="0">
                <a:solidFill>
                  <a:schemeClr val="dk1"/>
                </a:solidFill>
                <a:latin typeface="Cambria Math" panose="02040503050406030204" pitchFamily="18" charset="0"/>
                <a:ea typeface="Cambria Math" panose="02040503050406030204" pitchFamily="18" charset="0"/>
                <a:sym typeface="Arial"/>
              </a:rPr>
              <a:t>kg/m3. </a:t>
            </a:r>
            <a:br>
              <a:rPr lang="fr-FR" sz="1600" i="1" dirty="0">
                <a:solidFill>
                  <a:schemeClr val="dk1"/>
                </a:solidFill>
                <a:latin typeface="Cambria Math" panose="02040503050406030204" pitchFamily="18" charset="0"/>
                <a:ea typeface="Cambria Math" panose="02040503050406030204" pitchFamily="18" charset="0"/>
                <a:sym typeface="Arial"/>
              </a:rPr>
            </a:br>
            <a:br>
              <a:rPr lang="fr-FR" sz="1600" dirty="0">
                <a:solidFill>
                  <a:schemeClr val="dk1"/>
                </a:solidFill>
                <a:latin typeface="Arial"/>
                <a:ea typeface="Arial"/>
                <a:cs typeface="Arial"/>
                <a:sym typeface="Arial"/>
              </a:rPr>
            </a:br>
            <a:r>
              <a:rPr lang="fr-FR" sz="1600" dirty="0">
                <a:solidFill>
                  <a:schemeClr val="dk1"/>
                </a:solidFill>
                <a:latin typeface="Arial"/>
                <a:ea typeface="Arial"/>
                <a:cs typeface="Arial"/>
                <a:sym typeface="Arial"/>
              </a:rPr>
              <a:t>En utilisant la formule, on trouve : </a:t>
            </a:r>
            <a:r>
              <a:rPr lang="fr-FR" sz="1600" i="1" dirty="0" err="1">
                <a:solidFill>
                  <a:schemeClr val="dk1"/>
                </a:solidFill>
                <a:latin typeface="Cambria Math" panose="02040503050406030204" pitchFamily="18" charset="0"/>
                <a:ea typeface="Cambria Math" panose="02040503050406030204" pitchFamily="18" charset="0"/>
                <a:sym typeface="Arial"/>
              </a:rPr>
              <a:t>P</a:t>
            </a:r>
            <a:r>
              <a:rPr lang="fr-FR" sz="1600" i="1" baseline="-25000" dirty="0" err="1">
                <a:solidFill>
                  <a:schemeClr val="dk1"/>
                </a:solidFill>
                <a:latin typeface="Cambria Math" panose="02040503050406030204" pitchFamily="18" charset="0"/>
                <a:ea typeface="Cambria Math" panose="02040503050406030204" pitchFamily="18" charset="0"/>
                <a:sym typeface="Arial"/>
              </a:rPr>
              <a:t>saturation</a:t>
            </a:r>
            <a:r>
              <a:rPr lang="fr-FR" sz="1600" i="1" dirty="0">
                <a:solidFill>
                  <a:schemeClr val="dk1"/>
                </a:solidFill>
                <a:latin typeface="Cambria Math" panose="02040503050406030204" pitchFamily="18" charset="0"/>
                <a:ea typeface="Cambria Math" panose="02040503050406030204" pitchFamily="18" charset="0"/>
                <a:sym typeface="Arial"/>
              </a:rPr>
              <a:t> = 17,31·10</a:t>
            </a:r>
            <a:r>
              <a:rPr lang="fr-FR" sz="1600" i="1" baseline="30000" dirty="0">
                <a:solidFill>
                  <a:schemeClr val="dk1"/>
                </a:solidFill>
                <a:latin typeface="Cambria Math" panose="02040503050406030204" pitchFamily="18" charset="0"/>
                <a:ea typeface="Cambria Math" panose="02040503050406030204" pitchFamily="18" charset="0"/>
              </a:rPr>
              <a:t>-</a:t>
            </a:r>
            <a:r>
              <a:rPr lang="fr-FR" sz="1600" i="1" baseline="30000" dirty="0">
                <a:solidFill>
                  <a:schemeClr val="dk1"/>
                </a:solidFill>
                <a:latin typeface="Cambria Math" panose="02040503050406030204" pitchFamily="18" charset="0"/>
                <a:ea typeface="Cambria Math" panose="02040503050406030204" pitchFamily="18" charset="0"/>
                <a:sym typeface="Arial"/>
              </a:rPr>
              <a:t>3 </a:t>
            </a:r>
            <a:r>
              <a:rPr lang="fr-FR" sz="1600" i="1" dirty="0">
                <a:solidFill>
                  <a:schemeClr val="dk1"/>
                </a:solidFill>
                <a:latin typeface="Cambria Math" panose="02040503050406030204" pitchFamily="18" charset="0"/>
                <a:ea typeface="Cambria Math" panose="02040503050406030204" pitchFamily="18" charset="0"/>
                <a:sym typeface="Arial"/>
              </a:rPr>
              <a:t>· 462 · 293,15 = 2'344 Pa. </a:t>
            </a:r>
            <a:br>
              <a:rPr lang="fr-FR" sz="1600" dirty="0">
                <a:solidFill>
                  <a:schemeClr val="dk1"/>
                </a:solidFill>
                <a:latin typeface="Arial"/>
                <a:ea typeface="Arial"/>
                <a:cs typeface="Arial"/>
                <a:sym typeface="Arial"/>
              </a:rPr>
            </a:br>
            <a:br>
              <a:rPr lang="fr-FR" sz="1600" dirty="0">
                <a:solidFill>
                  <a:schemeClr val="dk1"/>
                </a:solidFill>
                <a:latin typeface="Arial"/>
                <a:ea typeface="Arial"/>
                <a:cs typeface="Arial"/>
                <a:sym typeface="Arial"/>
              </a:rPr>
            </a:br>
            <a:r>
              <a:rPr lang="fr-FR" sz="1600" dirty="0">
                <a:solidFill>
                  <a:schemeClr val="dk1"/>
                </a:solidFill>
                <a:latin typeface="Arial"/>
                <a:ea typeface="Arial"/>
                <a:cs typeface="Arial"/>
                <a:sym typeface="Arial"/>
              </a:rPr>
              <a:t>La valeur lue dans la table donne </a:t>
            </a:r>
            <a:r>
              <a:rPr lang="fr-FR" sz="1600" i="1" dirty="0" err="1">
                <a:solidFill>
                  <a:schemeClr val="tx1"/>
                </a:solidFill>
                <a:latin typeface="Cambria Math" panose="02040503050406030204" pitchFamily="18" charset="0"/>
                <a:ea typeface="Cambria Math" panose="020405030504060302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a:t>
            </a:r>
            <a:r>
              <a:rPr lang="fr-FR" sz="1600" i="1" baseline="-25000" dirty="0" err="1">
                <a:solidFill>
                  <a:schemeClr val="tx1"/>
                </a:solidFill>
                <a:latin typeface="Cambria Math" panose="02040503050406030204" pitchFamily="18" charset="0"/>
                <a:ea typeface="Cambria Math" panose="02040503050406030204" pitchFamily="18"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saturation</a:t>
            </a:r>
            <a:r>
              <a:rPr lang="fr-FR" sz="1600" i="1" dirty="0">
                <a:solidFill>
                  <a:schemeClr val="dk1"/>
                </a:solidFill>
                <a:latin typeface="Cambria Math" panose="02040503050406030204" pitchFamily="18" charset="0"/>
                <a:ea typeface="Cambria Math" panose="02040503050406030204" pitchFamily="18" charset="0"/>
                <a:sym typeface="Arial"/>
              </a:rPr>
              <a:t> = 2'333 Pa</a:t>
            </a:r>
            <a:r>
              <a:rPr lang="fr-FR" sz="1600" dirty="0">
                <a:solidFill>
                  <a:schemeClr val="dk1"/>
                </a:solidFill>
                <a:latin typeface="Arial"/>
                <a:ea typeface="Arial"/>
                <a:cs typeface="Arial"/>
                <a:sym typeface="Arial"/>
              </a:rPr>
              <a:t>. </a:t>
            </a:r>
            <a:br>
              <a:rPr lang="fr-FR" sz="1600" dirty="0">
                <a:solidFill>
                  <a:schemeClr val="dk1"/>
                </a:solidFill>
                <a:latin typeface="Arial"/>
                <a:ea typeface="Arial"/>
                <a:cs typeface="Arial"/>
                <a:sym typeface="Arial"/>
              </a:rPr>
            </a:br>
            <a:br>
              <a:rPr lang="fr-FR" sz="1600" dirty="0">
                <a:solidFill>
                  <a:schemeClr val="dk1"/>
                </a:solidFill>
                <a:latin typeface="Arial"/>
                <a:ea typeface="Arial"/>
                <a:cs typeface="Arial"/>
                <a:sym typeface="Arial"/>
              </a:rPr>
            </a:br>
            <a:endParaRPr sz="1600" dirty="0">
              <a:solidFill>
                <a:schemeClr val="dk1"/>
              </a:solidFill>
              <a:latin typeface="Arial"/>
              <a:ea typeface="Arial"/>
              <a:cs typeface="Arial"/>
              <a:sym typeface="Arial"/>
            </a:endParaRPr>
          </a:p>
        </p:txBody>
      </p:sp>
      <p:sp>
        <p:nvSpPr>
          <p:cNvPr id="2" name="Google Shape;85;p1">
            <a:extLst>
              <a:ext uri="{FF2B5EF4-FFF2-40B4-BE49-F238E27FC236}">
                <a16:creationId xmlns:a16="http://schemas.microsoft.com/office/drawing/2014/main" id="{D5230745-BF21-EE90-6251-15CCD4E23405}"/>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a:extLst>
            <a:ext uri="{FF2B5EF4-FFF2-40B4-BE49-F238E27FC236}">
              <a16:creationId xmlns:a16="http://schemas.microsoft.com/office/drawing/2014/main" id="{D8D7D821-08F1-B7F2-4FD1-9BE3F4B3F8B8}"/>
            </a:ext>
          </a:extLst>
        </p:cNvPr>
        <p:cNvGrpSpPr/>
        <p:nvPr/>
      </p:nvGrpSpPr>
      <p:grpSpPr>
        <a:xfrm>
          <a:off x="0" y="0"/>
          <a:ext cx="0" cy="0"/>
          <a:chOff x="0" y="0"/>
          <a:chExt cx="0" cy="0"/>
        </a:xfrm>
      </p:grpSpPr>
      <p:sp>
        <p:nvSpPr>
          <p:cNvPr id="222" name="Google Shape;222;p10">
            <a:extLst>
              <a:ext uri="{FF2B5EF4-FFF2-40B4-BE49-F238E27FC236}">
                <a16:creationId xmlns:a16="http://schemas.microsoft.com/office/drawing/2014/main" id="{F8B5577F-FC71-DC5B-A597-50D8E1566349}"/>
              </a:ext>
            </a:extLst>
          </p:cNvPr>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23" name="Google Shape;223;p10">
            <a:extLst>
              <a:ext uri="{FF2B5EF4-FFF2-40B4-BE49-F238E27FC236}">
                <a16:creationId xmlns:a16="http://schemas.microsoft.com/office/drawing/2014/main" id="{462A6EF8-AEE7-35B0-1B5F-06BF23B7AC52}"/>
              </a:ext>
            </a:extLst>
          </p:cNvPr>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24" name="Google Shape;224;p10">
            <a:extLst>
              <a:ext uri="{FF2B5EF4-FFF2-40B4-BE49-F238E27FC236}">
                <a16:creationId xmlns:a16="http://schemas.microsoft.com/office/drawing/2014/main" id="{942805DF-557C-5589-6B57-F2383554383B}"/>
              </a:ext>
            </a:extLst>
          </p:cNvPr>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mc:AlternateContent xmlns:mc="http://schemas.openxmlformats.org/markup-compatibility/2006" xmlns:a14="http://schemas.microsoft.com/office/drawing/2010/main">
        <mc:Choice Requires="a14">
          <p:sp>
            <p:nvSpPr>
              <p:cNvPr id="225" name="Google Shape;225;p10">
                <a:extLst>
                  <a:ext uri="{FF2B5EF4-FFF2-40B4-BE49-F238E27FC236}">
                    <a16:creationId xmlns:a16="http://schemas.microsoft.com/office/drawing/2014/main" id="{C99F2A14-F86B-00FF-9C82-12B1DEF9FD21}"/>
                  </a:ext>
                </a:extLst>
              </p:cNvPr>
              <p:cNvSpPr txBox="1"/>
              <p:nvPr/>
            </p:nvSpPr>
            <p:spPr>
              <a:xfrm>
                <a:off x="284915" y="710056"/>
                <a:ext cx="5644545" cy="52601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fr-CH"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lang="fr-CH" sz="1800" b="0" i="0" u="none" strike="noStrike" dirty="0">
                  <a:solidFill>
                    <a:srgbClr val="000000"/>
                  </a:solidFill>
                  <a:latin typeface="Calibri"/>
                  <a:ea typeface="Calibri"/>
                  <a:cs typeface="Calibri"/>
                  <a:sym typeface="Calibri"/>
                </a:endParaRPr>
              </a:p>
              <a:p>
                <a:pPr marL="342900" indent="-342900">
                  <a:buFont typeface="+mj-lt"/>
                  <a:buAutoNum type="arabicPeriod" startAt="3"/>
                </a:pPr>
                <a:r>
                  <a:rPr lang="fr-CH" sz="1600" b="0" i="0" u="sng" strike="noStrike" baseline="0" dirty="0">
                    <a:solidFill>
                      <a:srgbClr val="000000"/>
                    </a:solidFill>
                    <a:latin typeface="+mj-lt"/>
                  </a:rPr>
                  <a:t>Résolution à l'aide de la formule établie au problème 2 :</a:t>
                </a:r>
                <a:br>
                  <a:rPr lang="fr-CH" sz="1600" b="0" i="0" u="sng" strike="noStrike" baseline="0" dirty="0">
                    <a:solidFill>
                      <a:srgbClr val="000000"/>
                    </a:solidFill>
                    <a:latin typeface="+mj-lt"/>
                  </a:rPr>
                </a:br>
                <a:br>
                  <a:rPr lang="fr-CH" sz="1600" b="0" i="0" u="none" strike="noStrike" baseline="0" dirty="0">
                    <a:solidFill>
                      <a:srgbClr val="000000"/>
                    </a:solidFill>
                    <a:latin typeface="+mj-lt"/>
                  </a:rPr>
                </a:br>
                <a:br>
                  <a:rPr lang="fr-CH" sz="1600" b="0" i="0" u="none" strike="noStrike" baseline="0" dirty="0">
                    <a:solidFill>
                      <a:srgbClr val="000000"/>
                    </a:solidFill>
                    <a:latin typeface="+mj-lt"/>
                  </a:rPr>
                </a:br>
                <a:r>
                  <a:rPr lang="fr-CH" sz="1600" b="0" i="0" u="none" strike="noStrike" baseline="0" dirty="0">
                    <a:solidFill>
                      <a:srgbClr val="000000"/>
                    </a:solidFill>
                    <a:latin typeface="+mj-lt"/>
                  </a:rPr>
                  <a:t>On a d'après cette formule :</a:t>
                </a:r>
                <a:br>
                  <a:rPr lang="fr-CH" sz="1600" b="0" i="0" u="none" strike="noStrike" baseline="0" dirty="0">
                    <a:solidFill>
                      <a:srgbClr val="000000"/>
                    </a:solidFill>
                    <a:latin typeface="+mj-lt"/>
                  </a:rPr>
                </a:br>
                <a:br>
                  <a:rPr lang="fr-CH" sz="1600" b="0" i="0" u="none" strike="noStrike" baseline="0" dirty="0">
                    <a:solidFill>
                      <a:srgbClr val="000000"/>
                    </a:solidFill>
                    <a:latin typeface="+mj-lt"/>
                  </a:rPr>
                </a:br>
                <a14:m>
                  <m:oMath xmlns:m="http://schemas.openxmlformats.org/officeDocument/2006/math">
                    <m:r>
                      <a:rPr lang="fr-CH" sz="1600" b="0" i="1" u="none" strike="noStrike" baseline="0" smtClean="0">
                        <a:solidFill>
                          <a:srgbClr val="000000"/>
                        </a:solidFill>
                        <a:latin typeface="Cambria Math" panose="02040503050406030204" pitchFamily="18" charset="0"/>
                      </a:rPr>
                      <m:t>𝐻𝐴</m:t>
                    </m:r>
                    <m:r>
                      <a:rPr lang="fr-CH" sz="1600" b="0" i="1" u="none" strike="noStrike" baseline="0" dirty="0" smtClean="0">
                        <a:solidFill>
                          <a:srgbClr val="000000"/>
                        </a:solidFill>
                        <a:latin typeface="Cambria Math" panose="02040503050406030204" pitchFamily="18" charset="0"/>
                      </a:rPr>
                      <m:t>= </m:t>
                    </m:r>
                    <m:f>
                      <m:fPr>
                        <m:ctrlPr>
                          <a:rPr lang="fr-CH" sz="1600" b="0" i="1" u="none" strike="noStrike" baseline="0" dirty="0" smtClean="0">
                            <a:solidFill>
                              <a:srgbClr val="000000"/>
                            </a:solidFill>
                            <a:latin typeface="Cambria Math" panose="02040503050406030204" pitchFamily="18" charset="0"/>
                          </a:rPr>
                        </m:ctrlPr>
                      </m:fPr>
                      <m:num>
                        <m:r>
                          <a:rPr lang="fr-CH" sz="1600" b="0" i="1" u="none" strike="noStrike" baseline="0" dirty="0" smtClean="0">
                            <a:solidFill>
                              <a:srgbClr val="000000"/>
                            </a:solidFill>
                            <a:latin typeface="Cambria Math" panose="02040503050406030204" pitchFamily="18" charset="0"/>
                          </a:rPr>
                          <m:t>𝑚</m:t>
                        </m:r>
                        <m:r>
                          <a:rPr lang="fr-CH" sz="1600" b="0" i="1" u="none" strike="noStrike" baseline="-25000" dirty="0" smtClean="0">
                            <a:solidFill>
                              <a:srgbClr val="000000"/>
                            </a:solidFill>
                            <a:latin typeface="Cambria Math" panose="02040503050406030204" pitchFamily="18" charset="0"/>
                          </a:rPr>
                          <m:t>𝐻</m:t>
                        </m:r>
                        <m:r>
                          <a:rPr lang="fr-CH" sz="1600" b="0" i="1" u="none" strike="noStrike" baseline="-25000" dirty="0" smtClean="0">
                            <a:solidFill>
                              <a:srgbClr val="000000"/>
                            </a:solidFill>
                            <a:latin typeface="Cambria Math" panose="02040503050406030204" pitchFamily="18" charset="0"/>
                          </a:rPr>
                          <m:t>2</m:t>
                        </m:r>
                        <m:r>
                          <a:rPr lang="fr-CH" sz="1600" b="0" i="1" u="none" strike="noStrike" baseline="-25000" dirty="0" smtClean="0">
                            <a:solidFill>
                              <a:srgbClr val="000000"/>
                            </a:solidFill>
                            <a:latin typeface="Cambria Math" panose="02040503050406030204" pitchFamily="18" charset="0"/>
                          </a:rPr>
                          <m:t>𝑂</m:t>
                        </m:r>
                      </m:num>
                      <m:den>
                        <m:r>
                          <a:rPr lang="fr-CH" sz="1600" b="0" i="1" u="none" strike="noStrike" baseline="0" dirty="0" smtClean="0">
                            <a:solidFill>
                              <a:srgbClr val="000000"/>
                            </a:solidFill>
                            <a:latin typeface="Cambria Math" panose="02040503050406030204" pitchFamily="18" charset="0"/>
                          </a:rPr>
                          <m:t>𝑉</m:t>
                        </m:r>
                      </m:den>
                    </m:f>
                    <m:r>
                      <a:rPr lang="fr-CH" sz="1600" b="0" i="1" u="none" strike="noStrike" baseline="0" dirty="0" smtClean="0">
                        <a:solidFill>
                          <a:srgbClr val="000000"/>
                        </a:solidFill>
                        <a:latin typeface="Cambria Math" panose="02040503050406030204" pitchFamily="18" charset="0"/>
                      </a:rPr>
                      <m:t>=</m:t>
                    </m:r>
                    <m:f>
                      <m:fPr>
                        <m:ctrlPr>
                          <a:rPr lang="fr-CH" sz="1600" b="0" i="1" u="none" strike="noStrike" baseline="0" dirty="0" smtClean="0">
                            <a:solidFill>
                              <a:srgbClr val="000000"/>
                            </a:solidFill>
                            <a:latin typeface="Cambria Math" panose="02040503050406030204" pitchFamily="18" charset="0"/>
                          </a:rPr>
                        </m:ctrlPr>
                      </m:fPr>
                      <m:num>
                        <m:r>
                          <a:rPr lang="fr-CH" sz="1600" b="0" i="1" u="none" strike="noStrike" baseline="0" dirty="0" smtClean="0">
                            <a:solidFill>
                              <a:srgbClr val="000000"/>
                            </a:solidFill>
                            <a:latin typeface="Cambria Math" panose="02040503050406030204" pitchFamily="18" charset="0"/>
                          </a:rPr>
                          <m:t>𝑃</m:t>
                        </m:r>
                        <m:r>
                          <a:rPr lang="fr-CH" sz="1600" b="0" i="1" u="none" strike="noStrike" baseline="-25000" dirty="0" smtClean="0">
                            <a:solidFill>
                              <a:srgbClr val="000000"/>
                            </a:solidFill>
                            <a:latin typeface="Cambria Math" panose="02040503050406030204" pitchFamily="18" charset="0"/>
                          </a:rPr>
                          <m:t>𝑣𝑎𝑝</m:t>
                        </m:r>
                      </m:num>
                      <m:den>
                        <m:r>
                          <a:rPr lang="fr-CH" sz="1600" b="0" i="1" u="none" strike="noStrike" baseline="0" dirty="0" smtClean="0">
                            <a:solidFill>
                              <a:srgbClr val="000000"/>
                            </a:solidFill>
                            <a:latin typeface="Cambria Math" panose="02040503050406030204" pitchFamily="18" charset="0"/>
                          </a:rPr>
                          <m:t>𝑇</m:t>
                        </m:r>
                      </m:den>
                    </m:f>
                    <m:r>
                      <a:rPr lang="fr-CH" sz="1600" b="0" i="1" u="none" strike="noStrike" baseline="0" dirty="0" smtClean="0">
                        <a:solidFill>
                          <a:srgbClr val="000000"/>
                        </a:solidFill>
                        <a:latin typeface="Cambria Math" panose="02040503050406030204" pitchFamily="18" charset="0"/>
                        <a:ea typeface="Cambria Math" panose="02040503050406030204" pitchFamily="18" charset="0"/>
                      </a:rPr>
                      <m:t>∙</m:t>
                    </m:r>
                    <m:f>
                      <m:fPr>
                        <m:ctrlPr>
                          <a:rPr lang="fr-CH" sz="1600" b="0" i="1" u="none" strike="noStrike" baseline="0" dirty="0" smtClean="0">
                            <a:solidFill>
                              <a:srgbClr val="000000"/>
                            </a:solidFill>
                            <a:latin typeface="Cambria Math" panose="02040503050406030204" pitchFamily="18" charset="0"/>
                            <a:ea typeface="Cambria Math" panose="02040503050406030204" pitchFamily="18" charset="0"/>
                          </a:rPr>
                        </m:ctrlPr>
                      </m:fPr>
                      <m:num>
                        <m:r>
                          <a:rPr lang="fr-CH" sz="1600" b="0" i="1" u="none" strike="noStrike" baseline="0" dirty="0" smtClean="0">
                            <a:solidFill>
                              <a:srgbClr val="000000"/>
                            </a:solidFill>
                            <a:latin typeface="Cambria Math" panose="02040503050406030204" pitchFamily="18" charset="0"/>
                            <a:ea typeface="Cambria Math" panose="02040503050406030204" pitchFamily="18" charset="0"/>
                          </a:rPr>
                          <m:t>𝑀</m:t>
                        </m:r>
                        <m:r>
                          <a:rPr lang="fr-CH" sz="1600" b="0" i="1" u="none" strike="noStrike" baseline="-25000" dirty="0" smtClean="0">
                            <a:solidFill>
                              <a:srgbClr val="000000"/>
                            </a:solidFill>
                            <a:latin typeface="Cambria Math" panose="02040503050406030204" pitchFamily="18" charset="0"/>
                            <a:ea typeface="Cambria Math" panose="02040503050406030204" pitchFamily="18" charset="0"/>
                          </a:rPr>
                          <m:t>𝐻</m:t>
                        </m:r>
                        <m:r>
                          <a:rPr lang="fr-CH" sz="1600" b="0" i="1" u="none" strike="noStrike" baseline="-25000" dirty="0" smtClean="0">
                            <a:solidFill>
                              <a:srgbClr val="000000"/>
                            </a:solidFill>
                            <a:latin typeface="Cambria Math" panose="02040503050406030204" pitchFamily="18" charset="0"/>
                            <a:ea typeface="Cambria Math" panose="02040503050406030204" pitchFamily="18" charset="0"/>
                          </a:rPr>
                          <m:t>2</m:t>
                        </m:r>
                        <m:r>
                          <a:rPr lang="fr-CH" sz="1600" b="0" i="1" u="none" strike="noStrike" baseline="-25000" dirty="0" smtClean="0">
                            <a:solidFill>
                              <a:srgbClr val="000000"/>
                            </a:solidFill>
                            <a:latin typeface="Cambria Math" panose="02040503050406030204" pitchFamily="18" charset="0"/>
                            <a:ea typeface="Cambria Math" panose="02040503050406030204" pitchFamily="18" charset="0"/>
                          </a:rPr>
                          <m:t>𝑂</m:t>
                        </m:r>
                      </m:num>
                      <m:den>
                        <m:r>
                          <a:rPr lang="fr-CH" sz="1600" b="0" i="1" u="none" strike="noStrike" baseline="0" dirty="0" smtClean="0">
                            <a:solidFill>
                              <a:srgbClr val="000000"/>
                            </a:solidFill>
                            <a:latin typeface="Cambria Math" panose="02040503050406030204" pitchFamily="18" charset="0"/>
                            <a:ea typeface="Cambria Math" panose="02040503050406030204" pitchFamily="18" charset="0"/>
                          </a:rPr>
                          <m:t>𝑅</m:t>
                        </m:r>
                      </m:den>
                    </m:f>
                  </m:oMath>
                </a14:m>
                <a:br>
                  <a:rPr lang="fr-CH" sz="1600" b="0" i="0" u="none" strike="noStrike" baseline="0" dirty="0">
                    <a:solidFill>
                      <a:srgbClr val="000000"/>
                    </a:solidFill>
                    <a:latin typeface="+mj-lt"/>
                  </a:rPr>
                </a:br>
                <a:br>
                  <a:rPr lang="fr-CH" sz="1600" b="0" i="0" u="none" strike="noStrike" baseline="0" dirty="0">
                    <a:solidFill>
                      <a:srgbClr val="000000"/>
                    </a:solidFill>
                    <a:latin typeface="+mj-lt"/>
                  </a:rPr>
                </a:br>
                <a:r>
                  <a:rPr lang="fr-CH" sz="1600" b="0" i="0" u="none" strike="noStrike" baseline="0" dirty="0">
                    <a:solidFill>
                      <a:srgbClr val="000000"/>
                    </a:solidFill>
                    <a:latin typeface="+mj-lt"/>
                  </a:rPr>
                  <a:t>Il est alors facile de calculer la masse d'eau présente dans ce volume : </a:t>
                </a:r>
                <a:br>
                  <a:rPr lang="fr-CH" sz="1600" b="0" i="0" u="none" strike="noStrike" baseline="0" dirty="0">
                    <a:solidFill>
                      <a:srgbClr val="000000"/>
                    </a:solidFill>
                    <a:latin typeface="+mj-lt"/>
                  </a:rPr>
                </a:br>
                <a:br>
                  <a:rPr lang="fr-CH" sz="1600" b="0" i="0" u="none" strike="noStrike" baseline="0" dirty="0">
                    <a:solidFill>
                      <a:srgbClr val="000000"/>
                    </a:solidFill>
                    <a:latin typeface="+mj-lt"/>
                  </a:rPr>
                </a:br>
                <a14:m>
                  <m:oMath xmlns:m="http://schemas.openxmlformats.org/officeDocument/2006/math">
                    <m:r>
                      <a:rPr lang="fr-CH" sz="1600" b="0" i="1" u="none" strike="noStrike" baseline="0" smtClean="0">
                        <a:solidFill>
                          <a:srgbClr val="000000"/>
                        </a:solidFill>
                        <a:latin typeface="Cambria Math" panose="02040503050406030204" pitchFamily="18" charset="0"/>
                      </a:rPr>
                      <m:t>𝑚</m:t>
                    </m:r>
                    <m:r>
                      <a:rPr lang="fr-CH" sz="1600" b="0" i="1" u="none" strike="noStrike" baseline="-25000" smtClean="0">
                        <a:solidFill>
                          <a:srgbClr val="000000"/>
                        </a:solidFill>
                        <a:latin typeface="Cambria Math" panose="02040503050406030204" pitchFamily="18" charset="0"/>
                      </a:rPr>
                      <m:t>𝐻</m:t>
                    </m:r>
                    <m:r>
                      <a:rPr lang="fr-CH" sz="1600" b="0" i="1" u="none" strike="noStrike" baseline="-25000" smtClean="0">
                        <a:solidFill>
                          <a:srgbClr val="000000"/>
                        </a:solidFill>
                        <a:latin typeface="Cambria Math" panose="02040503050406030204" pitchFamily="18" charset="0"/>
                      </a:rPr>
                      <m:t>2</m:t>
                    </m:r>
                    <m:r>
                      <a:rPr lang="fr-CH" sz="1600" b="0" i="1" u="none" strike="noStrike" baseline="-25000" smtClean="0">
                        <a:solidFill>
                          <a:srgbClr val="000000"/>
                        </a:solidFill>
                        <a:latin typeface="Cambria Math" panose="02040503050406030204" pitchFamily="18" charset="0"/>
                      </a:rPr>
                      <m:t>𝑂</m:t>
                    </m:r>
                    <m:r>
                      <a:rPr lang="fr-CH" sz="1600" b="0" i="1" u="none" strike="noStrike" baseline="0" smtClean="0">
                        <a:solidFill>
                          <a:srgbClr val="000000"/>
                        </a:solidFill>
                        <a:latin typeface="Cambria Math" panose="02040503050406030204" pitchFamily="18" charset="0"/>
                      </a:rPr>
                      <m:t>= </m:t>
                    </m:r>
                    <m:f>
                      <m:fPr>
                        <m:ctrlPr>
                          <a:rPr lang="fr-CH" sz="1600" b="0" i="1" u="none" strike="noStrike" baseline="0" smtClean="0">
                            <a:solidFill>
                              <a:srgbClr val="000000"/>
                            </a:solidFill>
                            <a:latin typeface="Cambria Math" panose="02040503050406030204" pitchFamily="18" charset="0"/>
                          </a:rPr>
                        </m:ctrlPr>
                      </m:fPr>
                      <m:num>
                        <m:r>
                          <a:rPr lang="fr-CH" sz="1600" b="0" i="1" u="none" strike="noStrike" baseline="0" smtClean="0">
                            <a:solidFill>
                              <a:srgbClr val="000000"/>
                            </a:solidFill>
                            <a:latin typeface="Cambria Math" panose="02040503050406030204" pitchFamily="18" charset="0"/>
                          </a:rPr>
                          <m:t>𝑉</m:t>
                        </m:r>
                        <m:r>
                          <a:rPr lang="fr-CH" sz="1600" b="0" i="1" u="none" strike="noStrike" baseline="0" smtClean="0">
                            <a:solidFill>
                              <a:srgbClr val="000000"/>
                            </a:solidFill>
                            <a:latin typeface="Cambria Math" panose="02040503050406030204" pitchFamily="18" charset="0"/>
                            <a:ea typeface="Cambria Math" panose="02040503050406030204" pitchFamily="18"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rPr>
                          <m:t>𝑃𝑣𝑎</m:t>
                        </m:r>
                        <m:r>
                          <a:rPr lang="fr-CH" sz="1600" b="0" i="1" u="none" strike="noStrike" baseline="-25000" smtClean="0">
                            <a:solidFill>
                              <a:srgbClr val="000000"/>
                            </a:solidFill>
                            <a:latin typeface="Cambria Math" panose="02040503050406030204" pitchFamily="18" charset="0"/>
                            <a:ea typeface="Cambria Math" panose="02040503050406030204" pitchFamily="18" charset="0"/>
                          </a:rPr>
                          <m:t>𝑝</m:t>
                        </m:r>
                      </m:num>
                      <m:den>
                        <m:r>
                          <a:rPr lang="fr-CH" sz="1600" b="0" i="1" u="none" strike="noStrike" baseline="0" smtClean="0">
                            <a:solidFill>
                              <a:srgbClr val="000000"/>
                            </a:solidFill>
                            <a:latin typeface="Cambria Math" panose="02040503050406030204" pitchFamily="18" charset="0"/>
                          </a:rPr>
                          <m:t>𝑇</m:t>
                        </m:r>
                      </m:den>
                    </m:f>
                    <m:r>
                      <a:rPr lang="fr-CH" sz="1600" b="0" i="1" u="none" strike="noStrike" baseline="0" smtClean="0">
                        <a:solidFill>
                          <a:srgbClr val="000000"/>
                        </a:solidFill>
                        <a:latin typeface="Cambria Math" panose="02040503050406030204" pitchFamily="18" charset="0"/>
                        <a:ea typeface="Cambria Math" panose="02040503050406030204" pitchFamily="18" charset="0"/>
                      </a:rPr>
                      <m:t>∙</m:t>
                    </m:r>
                    <m:f>
                      <m:fPr>
                        <m:ctrlPr>
                          <a:rPr lang="fr-CH" sz="1600" b="0" i="1" u="none" strike="noStrike" baseline="0" smtClean="0">
                            <a:solidFill>
                              <a:srgbClr val="000000"/>
                            </a:solidFill>
                            <a:latin typeface="Cambria Math" panose="02040503050406030204" pitchFamily="18" charset="0"/>
                            <a:ea typeface="Cambria Math" panose="02040503050406030204" pitchFamily="18" charset="0"/>
                          </a:rPr>
                        </m:ctrlPr>
                      </m:fPr>
                      <m:num>
                        <m:r>
                          <a:rPr lang="fr-CH" sz="1600" b="0" i="1" u="none" strike="noStrike" baseline="0" smtClean="0">
                            <a:solidFill>
                              <a:srgbClr val="000000"/>
                            </a:solidFill>
                            <a:latin typeface="Cambria Math" panose="02040503050406030204" pitchFamily="18" charset="0"/>
                            <a:ea typeface="Cambria Math" panose="02040503050406030204" pitchFamily="18" charset="0"/>
                          </a:rPr>
                          <m:t>𝑀</m:t>
                        </m:r>
                        <m:r>
                          <a:rPr lang="fr-CH" sz="1600" b="0" i="1" u="none" strike="noStrike" baseline="-25000" smtClean="0">
                            <a:solidFill>
                              <a:srgbClr val="000000"/>
                            </a:solidFill>
                            <a:latin typeface="Cambria Math" panose="02040503050406030204" pitchFamily="18" charset="0"/>
                            <a:ea typeface="Cambria Math" panose="02040503050406030204" pitchFamily="18" charset="0"/>
                          </a:rPr>
                          <m:t>𝐻</m:t>
                        </m:r>
                        <m:r>
                          <a:rPr lang="fr-CH" sz="1600" b="0" i="1" u="none" strike="noStrike" baseline="-25000" smtClean="0">
                            <a:solidFill>
                              <a:srgbClr val="000000"/>
                            </a:solidFill>
                            <a:latin typeface="Cambria Math" panose="02040503050406030204" pitchFamily="18" charset="0"/>
                            <a:ea typeface="Cambria Math" panose="02040503050406030204" pitchFamily="18" charset="0"/>
                          </a:rPr>
                          <m:t>2</m:t>
                        </m:r>
                        <m:r>
                          <a:rPr lang="fr-CH" sz="1600" b="0" i="1" u="none" strike="noStrike" baseline="-25000" smtClean="0">
                            <a:solidFill>
                              <a:srgbClr val="000000"/>
                            </a:solidFill>
                            <a:latin typeface="Cambria Math" panose="02040503050406030204" pitchFamily="18" charset="0"/>
                            <a:ea typeface="Cambria Math" panose="02040503050406030204" pitchFamily="18" charset="0"/>
                          </a:rPr>
                          <m:t>𝑂</m:t>
                        </m:r>
                      </m:num>
                      <m:den>
                        <m:r>
                          <a:rPr lang="fr-CH" sz="1600" b="0" i="1" u="none" strike="noStrike" baseline="0" smtClean="0">
                            <a:solidFill>
                              <a:srgbClr val="000000"/>
                            </a:solidFill>
                            <a:latin typeface="Cambria Math" panose="02040503050406030204" pitchFamily="18" charset="0"/>
                            <a:ea typeface="Cambria Math" panose="02040503050406030204" pitchFamily="18" charset="0"/>
                          </a:rPr>
                          <m:t>𝑅</m:t>
                        </m:r>
                      </m:den>
                    </m:f>
                  </m:oMath>
                </a14:m>
                <a:br>
                  <a:rPr lang="fr-CH" sz="1600" b="0" i="0" u="none" strike="noStrike" baseline="0" dirty="0">
                    <a:solidFill>
                      <a:srgbClr val="000000"/>
                    </a:solidFill>
                    <a:latin typeface="+mj-lt"/>
                  </a:rPr>
                </a:br>
                <a:br>
                  <a:rPr lang="fr-CH" sz="1600" b="0" i="0" u="none" strike="noStrike" baseline="0" dirty="0">
                    <a:solidFill>
                      <a:srgbClr val="000000"/>
                    </a:solidFill>
                    <a:latin typeface="+mj-lt"/>
                  </a:rPr>
                </a:br>
                <a:r>
                  <a:rPr lang="fr-CH" sz="1600" b="0" i="0" u="none" strike="noStrike" baseline="0" dirty="0">
                    <a:solidFill>
                      <a:srgbClr val="000000"/>
                    </a:solidFill>
                    <a:latin typeface="+mj-lt"/>
                  </a:rPr>
                  <a:t>Connaissant V = 30 m</a:t>
                </a:r>
                <a:r>
                  <a:rPr lang="fr-CH" sz="1600" b="0" i="0" u="none" strike="noStrike" baseline="30000" dirty="0">
                    <a:solidFill>
                      <a:srgbClr val="000000"/>
                    </a:solidFill>
                    <a:latin typeface="+mj-lt"/>
                  </a:rPr>
                  <a:t>3</a:t>
                </a:r>
                <a:r>
                  <a:rPr lang="fr-CH" sz="1600" b="0" i="0" u="none" strike="noStrike" baseline="0" dirty="0">
                    <a:solidFill>
                      <a:srgbClr val="000000"/>
                    </a:solidFill>
                    <a:latin typeface="+mj-lt"/>
                  </a:rPr>
                  <a:t>, </a:t>
                </a:r>
                <a:r>
                  <a:rPr lang="fr-CH" sz="1600" b="0" i="0" u="none" strike="noStrike" baseline="0" dirty="0" err="1">
                    <a:solidFill>
                      <a:srgbClr val="000000"/>
                    </a:solidFill>
                    <a:latin typeface="+mj-lt"/>
                  </a:rPr>
                  <a:t>P</a:t>
                </a:r>
                <a:r>
                  <a:rPr lang="fr-CH" sz="1600" b="0" i="0" u="none" strike="noStrike" baseline="-25000" dirty="0" err="1">
                    <a:solidFill>
                      <a:srgbClr val="000000"/>
                    </a:solidFill>
                    <a:latin typeface="+mj-lt"/>
                  </a:rPr>
                  <a:t>vap</a:t>
                </a:r>
                <a:r>
                  <a:rPr lang="fr-CH" sz="1600" b="0" i="0" u="none" strike="noStrike" baseline="0" dirty="0">
                    <a:solidFill>
                      <a:srgbClr val="000000"/>
                    </a:solidFill>
                    <a:latin typeface="+mj-lt"/>
                  </a:rPr>
                  <a:t> = 2'480 Pa, T = 25°C = 298,15 K et R/MH2O = 462 J/(kg · K) (voir problème 3), on obtient : </a:t>
                </a:r>
                <a:br>
                  <a:rPr lang="fr-CH" sz="1600" b="0" i="0" u="none" strike="noStrike" baseline="0" dirty="0">
                    <a:solidFill>
                      <a:srgbClr val="000000"/>
                    </a:solidFill>
                    <a:latin typeface="+mj-lt"/>
                  </a:rPr>
                </a:br>
                <a:br>
                  <a:rPr lang="fr-CH" sz="1600" b="0" i="0" u="none" strike="noStrike" baseline="0" dirty="0">
                    <a:solidFill>
                      <a:srgbClr val="000000"/>
                    </a:solidFill>
                    <a:latin typeface="+mj-lt"/>
                  </a:rPr>
                </a:br>
                <a14:m>
                  <m:oMath xmlns:m="http://schemas.openxmlformats.org/officeDocument/2006/math">
                    <m:r>
                      <a:rPr lang="fr-CH" sz="1600" b="0" i="1" u="none" strike="noStrike" baseline="0" smtClean="0">
                        <a:solidFill>
                          <a:srgbClr val="000000"/>
                        </a:solidFill>
                        <a:latin typeface="Cambria Math" panose="02040503050406030204" pitchFamily="18" charset="0"/>
                      </a:rPr>
                      <m:t>𝑚</m:t>
                    </m:r>
                    <m:r>
                      <a:rPr lang="fr-CH" sz="1600" b="0" i="1" u="none" strike="noStrike" baseline="-25000" smtClean="0">
                        <a:solidFill>
                          <a:srgbClr val="000000"/>
                        </a:solidFill>
                        <a:latin typeface="Cambria Math" panose="02040503050406030204" pitchFamily="18" charset="0"/>
                      </a:rPr>
                      <m:t>𝐻</m:t>
                    </m:r>
                    <m:r>
                      <a:rPr lang="fr-CH" sz="1600" b="0" i="1" u="none" strike="noStrike" baseline="-25000" smtClean="0">
                        <a:solidFill>
                          <a:srgbClr val="000000"/>
                        </a:solidFill>
                        <a:latin typeface="Cambria Math" panose="02040503050406030204" pitchFamily="18" charset="0"/>
                      </a:rPr>
                      <m:t>2</m:t>
                    </m:r>
                    <m:r>
                      <a:rPr lang="fr-CH" sz="1600" b="0" i="1" u="none" strike="noStrike" baseline="-25000" smtClean="0">
                        <a:solidFill>
                          <a:srgbClr val="000000"/>
                        </a:solidFill>
                        <a:latin typeface="Cambria Math" panose="02040503050406030204" pitchFamily="18" charset="0"/>
                      </a:rPr>
                      <m:t>𝑂</m:t>
                    </m:r>
                    <m:r>
                      <a:rPr lang="fr-CH" sz="1600" b="0" i="1" u="none" strike="noStrike" baseline="0" smtClean="0">
                        <a:solidFill>
                          <a:srgbClr val="000000"/>
                        </a:solidFill>
                        <a:latin typeface="Cambria Math" panose="02040503050406030204" pitchFamily="18" charset="0"/>
                      </a:rPr>
                      <m:t>=</m:t>
                    </m:r>
                    <m:r>
                      <a:rPr lang="fr-CH" sz="1600" b="0" i="1" u="none" strike="noStrike" baseline="0" smtClean="0">
                        <a:solidFill>
                          <a:srgbClr val="000000"/>
                        </a:solidFill>
                        <a:latin typeface="Cambria Math" panose="02040503050406030204" pitchFamily="18" charset="0"/>
                      </a:rPr>
                      <m:t>0</m:t>
                    </m:r>
                    <m:r>
                      <a:rPr lang="fr-CH" sz="1600" b="0" i="1" u="none" strike="noStrike" baseline="0" smtClean="0">
                        <a:solidFill>
                          <a:srgbClr val="000000"/>
                        </a:solidFill>
                        <a:latin typeface="Cambria Math" panose="02040503050406030204" pitchFamily="18" charset="0"/>
                      </a:rPr>
                      <m:t>,</m:t>
                    </m:r>
                    <m:r>
                      <a:rPr lang="fr-CH" sz="1600" b="0" i="1" u="none" strike="noStrike" baseline="0" smtClean="0">
                        <a:solidFill>
                          <a:srgbClr val="000000"/>
                        </a:solidFill>
                        <a:latin typeface="Cambria Math" panose="02040503050406030204" pitchFamily="18" charset="0"/>
                      </a:rPr>
                      <m:t>54</m:t>
                    </m:r>
                    <m:r>
                      <a:rPr lang="fr-CH" sz="1600" b="0" i="1" u="none" strike="noStrike" baseline="0" smtClean="0">
                        <a:solidFill>
                          <a:srgbClr val="000000"/>
                        </a:solidFill>
                        <a:latin typeface="Cambria Math" panose="02040503050406030204" pitchFamily="18" charset="0"/>
                      </a:rPr>
                      <m:t> </m:t>
                    </m:r>
                    <m:d>
                      <m:dPr>
                        <m:begChr m:val="["/>
                        <m:endChr m:val="]"/>
                        <m:ctrlPr>
                          <a:rPr lang="fr-CH" sz="1600" b="0" i="1" u="none" strike="noStrike" baseline="0" smtClean="0">
                            <a:solidFill>
                              <a:srgbClr val="000000"/>
                            </a:solidFill>
                            <a:latin typeface="Cambria Math" panose="02040503050406030204" pitchFamily="18" charset="0"/>
                          </a:rPr>
                        </m:ctrlPr>
                      </m:dPr>
                      <m:e>
                        <m:r>
                          <a:rPr lang="fr-CH" sz="1600" b="0" i="1" u="none" strike="noStrike" baseline="0" smtClean="0">
                            <a:solidFill>
                              <a:srgbClr val="000000"/>
                            </a:solidFill>
                            <a:latin typeface="Cambria Math" panose="02040503050406030204" pitchFamily="18" charset="0"/>
                          </a:rPr>
                          <m:t>𝑘𝑔</m:t>
                        </m:r>
                      </m:e>
                    </m:d>
                  </m:oMath>
                </a14:m>
                <a:br>
                  <a:rPr lang="fr-CH" sz="1600" b="0" i="0" u="none" strike="noStrike" baseline="0" dirty="0">
                    <a:solidFill>
                      <a:srgbClr val="000000"/>
                    </a:solidFill>
                    <a:latin typeface="+mj-lt"/>
                  </a:rPr>
                </a:br>
                <a:endParaRPr sz="1600" dirty="0">
                  <a:solidFill>
                    <a:schemeClr val="dk1"/>
                  </a:solidFill>
                  <a:latin typeface="+mj-lt"/>
                  <a:ea typeface="Arial"/>
                  <a:cs typeface="Arial"/>
                  <a:sym typeface="Arial"/>
                </a:endParaRPr>
              </a:p>
            </p:txBody>
          </p:sp>
        </mc:Choice>
        <mc:Fallback xmlns="">
          <p:sp>
            <p:nvSpPr>
              <p:cNvPr id="225" name="Google Shape;225;p10">
                <a:extLst>
                  <a:ext uri="{FF2B5EF4-FFF2-40B4-BE49-F238E27FC236}">
                    <a16:creationId xmlns:a16="http://schemas.microsoft.com/office/drawing/2014/main" id="{C99F2A14-F86B-00FF-9C82-12B1DEF9FD21}"/>
                  </a:ext>
                </a:extLst>
              </p:cNvPr>
              <p:cNvSpPr txBox="1">
                <a:spLocks noRot="1" noChangeAspect="1" noMove="1" noResize="1" noEditPoints="1" noAdjustHandles="1" noChangeArrowheads="1" noChangeShapeType="1" noTextEdit="1"/>
              </p:cNvSpPr>
              <p:nvPr/>
            </p:nvSpPr>
            <p:spPr>
              <a:xfrm>
                <a:off x="284915" y="710056"/>
                <a:ext cx="5644545" cy="5260118"/>
              </a:xfrm>
              <a:prstGeom prst="rect">
                <a:avLst/>
              </a:prstGeom>
              <a:blipFill>
                <a:blip r:embed="rId3"/>
                <a:stretch>
                  <a:fillRect l="-432"/>
                </a:stretch>
              </a:blipFill>
              <a:ln>
                <a:noFill/>
              </a:ln>
            </p:spPr>
            <p:txBody>
              <a:bodyPr/>
              <a:lstStyle/>
              <a:p>
                <a:r>
                  <a:rPr lang="fr-CH">
                    <a:noFill/>
                  </a:rPr>
                  <a:t> </a:t>
                </a:r>
              </a:p>
            </p:txBody>
          </p:sp>
        </mc:Fallback>
      </mc:AlternateContent>
      <p:sp>
        <p:nvSpPr>
          <p:cNvPr id="2" name="Google Shape;85;p1">
            <a:extLst>
              <a:ext uri="{FF2B5EF4-FFF2-40B4-BE49-F238E27FC236}">
                <a16:creationId xmlns:a16="http://schemas.microsoft.com/office/drawing/2014/main" id="{4FB4F12F-2051-E127-529D-0812E541D580}"/>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
        <p:nvSpPr>
          <p:cNvPr id="4" name="Rectangle 3">
            <a:extLst>
              <a:ext uri="{FF2B5EF4-FFF2-40B4-BE49-F238E27FC236}">
                <a16:creationId xmlns:a16="http://schemas.microsoft.com/office/drawing/2014/main" id="{40F7FC59-F562-818D-C8DE-A5736D7736DD}"/>
              </a:ext>
            </a:extLst>
          </p:cNvPr>
          <p:cNvSpPr/>
          <p:nvPr/>
        </p:nvSpPr>
        <p:spPr>
          <a:xfrm>
            <a:off x="6096000" y="1234911"/>
            <a:ext cx="257666" cy="3299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2291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a:extLst>
            <a:ext uri="{FF2B5EF4-FFF2-40B4-BE49-F238E27FC236}">
              <a16:creationId xmlns:a16="http://schemas.microsoft.com/office/drawing/2014/main" id="{44D00F1E-51CF-113E-9D05-83EAF2733BEB}"/>
            </a:ext>
          </a:extLst>
        </p:cNvPr>
        <p:cNvGrpSpPr/>
        <p:nvPr/>
      </p:nvGrpSpPr>
      <p:grpSpPr>
        <a:xfrm>
          <a:off x="0" y="0"/>
          <a:ext cx="0" cy="0"/>
          <a:chOff x="0" y="0"/>
          <a:chExt cx="0" cy="0"/>
        </a:xfrm>
      </p:grpSpPr>
      <p:sp>
        <p:nvSpPr>
          <p:cNvPr id="222" name="Google Shape;222;p10">
            <a:extLst>
              <a:ext uri="{FF2B5EF4-FFF2-40B4-BE49-F238E27FC236}">
                <a16:creationId xmlns:a16="http://schemas.microsoft.com/office/drawing/2014/main" id="{9B5BDE24-233F-C352-9738-C9216EE63FDA}"/>
              </a:ext>
            </a:extLst>
          </p:cNvPr>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23" name="Google Shape;223;p10">
            <a:extLst>
              <a:ext uri="{FF2B5EF4-FFF2-40B4-BE49-F238E27FC236}">
                <a16:creationId xmlns:a16="http://schemas.microsoft.com/office/drawing/2014/main" id="{33A19A24-C53C-A166-840F-AF0FAD3CC4E7}"/>
              </a:ext>
            </a:extLst>
          </p:cNvPr>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24" name="Google Shape;224;p10">
            <a:extLst>
              <a:ext uri="{FF2B5EF4-FFF2-40B4-BE49-F238E27FC236}">
                <a16:creationId xmlns:a16="http://schemas.microsoft.com/office/drawing/2014/main" id="{46DA5F33-09F6-3F99-2C2C-8D9C27D0F520}"/>
              </a:ext>
            </a:extLst>
          </p:cNvPr>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mc:AlternateContent xmlns:mc="http://schemas.openxmlformats.org/markup-compatibility/2006" xmlns:a14="http://schemas.microsoft.com/office/drawing/2010/main">
        <mc:Choice Requires="a14">
          <p:sp>
            <p:nvSpPr>
              <p:cNvPr id="225" name="Google Shape;225;p10">
                <a:extLst>
                  <a:ext uri="{FF2B5EF4-FFF2-40B4-BE49-F238E27FC236}">
                    <a16:creationId xmlns:a16="http://schemas.microsoft.com/office/drawing/2014/main" id="{4E7B301B-DED4-2984-22B3-B22E2CB60817}"/>
                  </a:ext>
                </a:extLst>
              </p:cNvPr>
              <p:cNvSpPr txBox="1"/>
              <p:nvPr/>
            </p:nvSpPr>
            <p:spPr>
              <a:xfrm>
                <a:off x="284915" y="710056"/>
                <a:ext cx="5983910" cy="5471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fr-CH"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lang="fr-CH" sz="1800" b="0" i="0" u="none" strike="noStrike" dirty="0">
                  <a:solidFill>
                    <a:srgbClr val="000000"/>
                  </a:solidFill>
                  <a:latin typeface="Calibri"/>
                  <a:ea typeface="Calibri"/>
                  <a:cs typeface="Calibri"/>
                  <a:sym typeface="Calibri"/>
                </a:endParaRPr>
              </a:p>
              <a:p>
                <a:pPr marL="342900" indent="-342900">
                  <a:buFont typeface="+mj-lt"/>
                  <a:buAutoNum type="arabicPeriod" startAt="3"/>
                </a:pPr>
                <a:r>
                  <a:rPr lang="fr-CH" sz="1600" u="sng" dirty="0"/>
                  <a:t>Résolution à l'aide de l’annexe 2.2 :</a:t>
                </a:r>
                <a:br>
                  <a:rPr lang="fr-CH" sz="1600" u="sng" dirty="0"/>
                </a:br>
                <a:br>
                  <a:rPr lang="fr-CH" sz="1600" dirty="0"/>
                </a:br>
                <a:br>
                  <a:rPr lang="fr-CH" sz="1600" dirty="0"/>
                </a:br>
                <a:r>
                  <a:rPr lang="fr-CH" sz="1600" dirty="0"/>
                  <a:t>D’après la définition de l’humidité relative, on peut écrire :</a:t>
                </a:r>
                <a:br>
                  <a:rPr lang="fr-CH" sz="1600" dirty="0"/>
                </a:br>
                <a:br>
                  <a:rPr lang="fr-CH" sz="1600" dirty="0"/>
                </a:br>
                <a14:m>
                  <m:oMath xmlns:m="http://schemas.openxmlformats.org/officeDocument/2006/math">
                    <m:r>
                      <a:rPr lang="fr-CH" sz="1600" i="1">
                        <a:latin typeface="Cambria Math" panose="02040503050406030204" pitchFamily="18" charset="0"/>
                      </a:rPr>
                      <m:t>𝐻𝑅</m:t>
                    </m:r>
                    <m:r>
                      <a:rPr lang="fr-CH" sz="1600" i="1" dirty="0">
                        <a:latin typeface="Cambria Math" panose="02040503050406030204" pitchFamily="18" charset="0"/>
                      </a:rPr>
                      <m:t>= </m:t>
                    </m:r>
                    <m:f>
                      <m:fPr>
                        <m:ctrlPr>
                          <a:rPr lang="ar-AE" sz="1600" i="1" dirty="0">
                            <a:latin typeface="Cambria Math" panose="02040503050406030204" pitchFamily="18" charset="0"/>
                          </a:rPr>
                        </m:ctrlPr>
                      </m:fPr>
                      <m:num>
                        <m:r>
                          <a:rPr lang="ar-AE" sz="1600" i="1" dirty="0">
                            <a:latin typeface="Cambria Math" panose="02040503050406030204" pitchFamily="18" charset="0"/>
                          </a:rPr>
                          <m:t>𝑃</m:t>
                        </m:r>
                        <m:r>
                          <a:rPr lang="ar-AE" sz="1600" i="1" baseline="-25000" dirty="0">
                            <a:latin typeface="Cambria Math" panose="02040503050406030204" pitchFamily="18" charset="0"/>
                          </a:rPr>
                          <m:t>𝑣𝑎𝑝</m:t>
                        </m:r>
                      </m:num>
                      <m:den>
                        <m:r>
                          <a:rPr lang="ar-AE" sz="1600" i="1" dirty="0">
                            <a:latin typeface="Cambria Math" panose="02040503050406030204" pitchFamily="18" charset="0"/>
                          </a:rPr>
                          <m:t>𝑃</m:t>
                        </m:r>
                        <m:r>
                          <a:rPr lang="ar-AE" sz="1600" i="1" baseline="-25000" dirty="0">
                            <a:latin typeface="Cambria Math" panose="02040503050406030204" pitchFamily="18" charset="0"/>
                          </a:rPr>
                          <m:t>𝑠𝑎𝑡</m:t>
                        </m:r>
                        <m:r>
                          <a:rPr lang="ar-AE" sz="1600" i="1" dirty="0">
                            <a:latin typeface="Cambria Math" panose="02040503050406030204" pitchFamily="18" charset="0"/>
                          </a:rPr>
                          <m:t>(</m:t>
                        </m:r>
                        <m:r>
                          <a:rPr lang="ar-AE" sz="1600" i="1" dirty="0">
                            <a:latin typeface="Cambria Math" panose="02040503050406030204" pitchFamily="18" charset="0"/>
                          </a:rPr>
                          <m:t>𝑇</m:t>
                        </m:r>
                        <m:r>
                          <a:rPr lang="ar-AE" sz="1600" i="1" dirty="0">
                            <a:latin typeface="Cambria Math" panose="02040503050406030204" pitchFamily="18" charset="0"/>
                          </a:rPr>
                          <m:t>)</m:t>
                        </m:r>
                      </m:den>
                    </m:f>
                    <m:r>
                      <a:rPr lang="ar-AE" sz="1600" i="1" dirty="0">
                        <a:latin typeface="Cambria Math" panose="02040503050406030204" pitchFamily="18" charset="0"/>
                      </a:rPr>
                      <m:t>=</m:t>
                    </m:r>
                    <m:f>
                      <m:fPr>
                        <m:ctrlPr>
                          <a:rPr lang="ar-AE" sz="1600" i="1" dirty="0">
                            <a:latin typeface="Cambria Math" panose="02040503050406030204" pitchFamily="18" charset="0"/>
                          </a:rPr>
                        </m:ctrlPr>
                      </m:fPr>
                      <m:num>
                        <m:r>
                          <a:rPr lang="ar-AE" sz="1600" i="1" dirty="0">
                            <a:latin typeface="Cambria Math" panose="02040503050406030204" pitchFamily="18" charset="0"/>
                          </a:rPr>
                          <m:t>𝐻𝐴</m:t>
                        </m:r>
                      </m:num>
                      <m:den>
                        <m:r>
                          <a:rPr lang="ar-AE" sz="1600" i="1" dirty="0">
                            <a:latin typeface="Cambria Math" panose="02040503050406030204" pitchFamily="18" charset="0"/>
                          </a:rPr>
                          <m:t>𝐻𝐴</m:t>
                        </m:r>
                        <m:r>
                          <a:rPr lang="ar-AE" sz="1600" i="1" baseline="-25000" dirty="0">
                            <a:latin typeface="Cambria Math" panose="02040503050406030204" pitchFamily="18" charset="0"/>
                          </a:rPr>
                          <m:t>𝑠𝑎𝑡</m:t>
                        </m:r>
                        <m:r>
                          <a:rPr lang="ar-AE" sz="1600" i="1" dirty="0">
                            <a:latin typeface="Cambria Math" panose="02040503050406030204" pitchFamily="18" charset="0"/>
                          </a:rPr>
                          <m:t>(</m:t>
                        </m:r>
                        <m:r>
                          <a:rPr lang="ar-AE" sz="1600" i="1" dirty="0">
                            <a:latin typeface="Cambria Math" panose="02040503050406030204" pitchFamily="18" charset="0"/>
                          </a:rPr>
                          <m:t>𝑇</m:t>
                        </m:r>
                        <m:r>
                          <a:rPr lang="ar-AE" sz="1600" i="1" dirty="0">
                            <a:latin typeface="Cambria Math" panose="02040503050406030204" pitchFamily="18" charset="0"/>
                          </a:rPr>
                          <m:t>)</m:t>
                        </m:r>
                      </m:den>
                    </m:f>
                  </m:oMath>
                </a14:m>
                <a:br>
                  <a:rPr lang="ar-AE" sz="1600" dirty="0"/>
                </a:br>
                <a:br>
                  <a:rPr lang="ar-AE" sz="1600" dirty="0"/>
                </a:br>
                <a:r>
                  <a:rPr lang="fr-CH" sz="1600" dirty="0"/>
                  <a:t>On peut alors déterminer l’humidité absolue : </a:t>
                </a:r>
                <a:br>
                  <a:rPr lang="fr-CH" sz="1600" dirty="0"/>
                </a:br>
                <a:br>
                  <a:rPr lang="fr-CH" sz="1600" dirty="0"/>
                </a:br>
                <a14:m>
                  <m:oMath xmlns:m="http://schemas.openxmlformats.org/officeDocument/2006/math">
                    <m:r>
                      <m:rPr>
                        <m:sty m:val="p"/>
                      </m:rPr>
                      <a:rPr lang="fr-CH" sz="1600">
                        <a:latin typeface="Cambria Math" panose="02040503050406030204" pitchFamily="18" charset="0"/>
                      </a:rPr>
                      <m:t>HA</m:t>
                    </m:r>
                    <m:r>
                      <a:rPr lang="fr-CH" sz="1600" i="1">
                        <a:latin typeface="Cambria Math" panose="02040503050406030204" pitchFamily="18" charset="0"/>
                      </a:rPr>
                      <m:t>= </m:t>
                    </m:r>
                    <m:f>
                      <m:fPr>
                        <m:ctrlPr>
                          <a:rPr lang="ar-AE" sz="1600" i="1">
                            <a:latin typeface="Cambria Math" panose="02040503050406030204" pitchFamily="18" charset="0"/>
                          </a:rPr>
                        </m:ctrlPr>
                      </m:fPr>
                      <m:num>
                        <m:r>
                          <a:rPr lang="ar-AE" sz="1600" i="1">
                            <a:latin typeface="Cambria Math" panose="02040503050406030204" pitchFamily="18" charset="0"/>
                            <a:ea typeface="Cambria Math" panose="02040503050406030204" pitchFamily="18" charset="0"/>
                          </a:rPr>
                          <m:t>𝑃</m:t>
                        </m:r>
                        <m:r>
                          <a:rPr lang="ar-AE" sz="1600" i="1" baseline="-25000">
                            <a:latin typeface="Cambria Math" panose="02040503050406030204" pitchFamily="18" charset="0"/>
                            <a:ea typeface="Cambria Math" panose="02040503050406030204" pitchFamily="18" charset="0"/>
                          </a:rPr>
                          <m:t>𝑣𝑎𝑝</m:t>
                        </m:r>
                      </m:num>
                      <m:den>
                        <m:r>
                          <a:rPr lang="ar-AE" sz="1600" i="1" dirty="0">
                            <a:latin typeface="Cambria Math" panose="02040503050406030204" pitchFamily="18" charset="0"/>
                          </a:rPr>
                          <m:t>𝑃</m:t>
                        </m:r>
                        <m:r>
                          <a:rPr lang="ar-AE" sz="1600" i="1" baseline="-25000" dirty="0">
                            <a:latin typeface="Cambria Math" panose="02040503050406030204" pitchFamily="18" charset="0"/>
                          </a:rPr>
                          <m:t>𝑠𝑎𝑡</m:t>
                        </m:r>
                        <m:r>
                          <a:rPr lang="ar-AE" sz="1600" i="1" dirty="0">
                            <a:latin typeface="Cambria Math" panose="02040503050406030204" pitchFamily="18" charset="0"/>
                          </a:rPr>
                          <m:t>(</m:t>
                        </m:r>
                        <m:r>
                          <a:rPr lang="ar-AE" sz="1600" i="1" dirty="0">
                            <a:latin typeface="Cambria Math" panose="02040503050406030204" pitchFamily="18" charset="0"/>
                          </a:rPr>
                          <m:t>𝑇</m:t>
                        </m:r>
                        <m:r>
                          <a:rPr lang="ar-AE" sz="1600" i="1" dirty="0">
                            <a:latin typeface="Cambria Math" panose="02040503050406030204" pitchFamily="18" charset="0"/>
                          </a:rPr>
                          <m:t>)</m:t>
                        </m:r>
                      </m:den>
                    </m:f>
                    <m:r>
                      <a:rPr lang="ar-AE" sz="1600" i="1">
                        <a:latin typeface="Cambria Math" panose="02040503050406030204" pitchFamily="18" charset="0"/>
                        <a:ea typeface="Cambria Math" panose="02040503050406030204" pitchFamily="18" charset="0"/>
                      </a:rPr>
                      <m:t>∙</m:t>
                    </m:r>
                    <m:r>
                      <a:rPr lang="ar-AE" sz="1600" i="1">
                        <a:latin typeface="Cambria Math" panose="02040503050406030204" pitchFamily="18" charset="0"/>
                        <a:ea typeface="Cambria Math" panose="02040503050406030204" pitchFamily="18" charset="0"/>
                      </a:rPr>
                      <m:t>𝐻𝐴𝑠𝑎𝑡</m:t>
                    </m:r>
                    <m:r>
                      <a:rPr lang="ar-AE" sz="1600">
                        <a:latin typeface="Cambria Math" panose="02040503050406030204" pitchFamily="18" charset="0"/>
                        <a:ea typeface="Cambria Math" panose="02040503050406030204" pitchFamily="18" charset="0"/>
                      </a:rPr>
                      <m:t>(</m:t>
                    </m:r>
                    <m:r>
                      <a:rPr lang="ar-AE" sz="1600" i="1">
                        <a:latin typeface="Cambria Math" panose="02040503050406030204" pitchFamily="18" charset="0"/>
                        <a:ea typeface="Cambria Math" panose="02040503050406030204" pitchFamily="18" charset="0"/>
                      </a:rPr>
                      <m:t>𝑇</m:t>
                    </m:r>
                    <m:r>
                      <a:rPr lang="ar-AE" sz="1600">
                        <a:latin typeface="Cambria Math" panose="02040503050406030204" pitchFamily="18" charset="0"/>
                        <a:ea typeface="Cambria Math" panose="02040503050406030204" pitchFamily="18" charset="0"/>
                      </a:rPr>
                      <m:t>)</m:t>
                    </m:r>
                  </m:oMath>
                </a14:m>
                <a:br>
                  <a:rPr lang="ar-AE" sz="1600" dirty="0"/>
                </a:br>
                <a:br>
                  <a:rPr lang="ar-AE" sz="1600" dirty="0"/>
                </a:br>
                <a:r>
                  <a:rPr lang="fr-CH" sz="1600" dirty="0"/>
                  <a:t>Dans notre cas on connait :         </a:t>
                </a:r>
                <a14:m>
                  <m:oMath xmlns:m="http://schemas.openxmlformats.org/officeDocument/2006/math">
                    <m:r>
                      <a:rPr lang="fr-CH" sz="1600" i="1">
                        <a:latin typeface="Cambria Math" panose="02040503050406030204" pitchFamily="18" charset="0"/>
                      </a:rPr>
                      <m:t>𝑃</m:t>
                    </m:r>
                    <m:r>
                      <a:rPr lang="fr-CH" sz="1600" i="1" baseline="-25000">
                        <a:latin typeface="Cambria Math" panose="02040503050406030204" pitchFamily="18" charset="0"/>
                      </a:rPr>
                      <m:t>𝑣𝑎𝑝</m:t>
                    </m:r>
                    <m:r>
                      <a:rPr lang="fr-CH" sz="1600" i="1">
                        <a:latin typeface="Cambria Math" panose="02040503050406030204" pitchFamily="18" charset="0"/>
                      </a:rPr>
                      <m:t>=</m:t>
                    </m:r>
                    <m:r>
                      <a:rPr lang="fr-CH" sz="1600" i="1">
                        <a:latin typeface="Cambria Math" panose="02040503050406030204" pitchFamily="18" charset="0"/>
                      </a:rPr>
                      <m:t>2480</m:t>
                    </m:r>
                    <m:r>
                      <a:rPr lang="fr-CH" sz="1600" i="1">
                        <a:latin typeface="Cambria Math" panose="02040503050406030204" pitchFamily="18" charset="0"/>
                      </a:rPr>
                      <m:t> </m:t>
                    </m:r>
                    <m:d>
                      <m:dPr>
                        <m:begChr m:val="["/>
                        <m:endChr m:val="]"/>
                        <m:ctrlPr>
                          <a:rPr lang="ar-AE" sz="1600" i="1">
                            <a:latin typeface="Cambria Math" panose="02040503050406030204" pitchFamily="18" charset="0"/>
                          </a:rPr>
                        </m:ctrlPr>
                      </m:dPr>
                      <m:e>
                        <m:r>
                          <a:rPr lang="ar-AE" sz="1600" i="1">
                            <a:latin typeface="Cambria Math" panose="02040503050406030204" pitchFamily="18" charset="0"/>
                          </a:rPr>
                          <m:t>𝑃𝑎</m:t>
                        </m:r>
                      </m:e>
                    </m:d>
                  </m:oMath>
                </a14:m>
                <a:br>
                  <a:rPr lang="ar-AE" sz="1600" dirty="0"/>
                </a:br>
                <a:r>
                  <a:rPr lang="fr-CH" sz="1600" dirty="0"/>
                  <a:t>L’annexe permet de trouver :       </a:t>
                </a:r>
                <a14:m>
                  <m:oMath xmlns:m="http://schemas.openxmlformats.org/officeDocument/2006/math">
                    <m:r>
                      <a:rPr lang="fr-CH" sz="1600" i="1">
                        <a:latin typeface="Cambria Math" panose="02040503050406030204" pitchFamily="18" charset="0"/>
                      </a:rPr>
                      <m:t>𝑃</m:t>
                    </m:r>
                    <m:r>
                      <a:rPr lang="fr-CH" sz="1600" i="1" baseline="-25000">
                        <a:latin typeface="Cambria Math" panose="02040503050406030204" pitchFamily="18" charset="0"/>
                      </a:rPr>
                      <m:t>𝑠𝑎𝑡</m:t>
                    </m:r>
                    <m:r>
                      <a:rPr lang="fr-CH" sz="1600" i="1">
                        <a:latin typeface="Cambria Math" panose="02040503050406030204" pitchFamily="18" charset="0"/>
                      </a:rPr>
                      <m:t> </m:t>
                    </m:r>
                    <m:d>
                      <m:dPr>
                        <m:ctrlPr>
                          <a:rPr lang="ar-AE" sz="1600" i="1">
                            <a:latin typeface="Cambria Math" panose="02040503050406030204" pitchFamily="18" charset="0"/>
                          </a:rPr>
                        </m:ctrlPr>
                      </m:dPr>
                      <m:e>
                        <m:r>
                          <a:rPr lang="ar-AE" sz="1600" i="1">
                            <a:latin typeface="Cambria Math" panose="02040503050406030204" pitchFamily="18" charset="0"/>
                          </a:rPr>
                          <m:t>25</m:t>
                        </m:r>
                        <m:r>
                          <a:rPr lang="ar-AE" sz="1600" i="1">
                            <a:latin typeface="Cambria Math" panose="02040503050406030204" pitchFamily="18" charset="0"/>
                          </a:rPr>
                          <m:t>°</m:t>
                        </m:r>
                        <m:r>
                          <a:rPr lang="ar-AE" sz="1600" i="1">
                            <a:latin typeface="Cambria Math" panose="02040503050406030204" pitchFamily="18" charset="0"/>
                          </a:rPr>
                          <m:t>𝐶</m:t>
                        </m:r>
                      </m:e>
                    </m:d>
                    <m:r>
                      <a:rPr lang="ar-AE" sz="1600" i="1">
                        <a:latin typeface="Cambria Math" panose="02040503050406030204" pitchFamily="18" charset="0"/>
                      </a:rPr>
                      <m:t>=</m:t>
                    </m:r>
                    <m:r>
                      <a:rPr lang="ar-AE" sz="1600" i="1">
                        <a:latin typeface="Cambria Math" panose="02040503050406030204" pitchFamily="18" charset="0"/>
                      </a:rPr>
                      <m:t>3160</m:t>
                    </m:r>
                    <m:r>
                      <a:rPr lang="ar-AE" sz="1600" i="1">
                        <a:latin typeface="Cambria Math" panose="02040503050406030204" pitchFamily="18" charset="0"/>
                      </a:rPr>
                      <m:t> </m:t>
                    </m:r>
                    <m:d>
                      <m:dPr>
                        <m:begChr m:val="["/>
                        <m:endChr m:val="]"/>
                        <m:ctrlPr>
                          <a:rPr lang="ar-AE" sz="1600" i="1">
                            <a:latin typeface="Cambria Math" panose="02040503050406030204" pitchFamily="18" charset="0"/>
                          </a:rPr>
                        </m:ctrlPr>
                      </m:dPr>
                      <m:e>
                        <m:r>
                          <a:rPr lang="ar-AE" sz="1600" i="1">
                            <a:latin typeface="Cambria Math" panose="02040503050406030204" pitchFamily="18" charset="0"/>
                          </a:rPr>
                          <m:t>𝑃𝑎</m:t>
                        </m:r>
                      </m:e>
                    </m:d>
                  </m:oMath>
                </a14:m>
                <a:br>
                  <a:rPr lang="ar-AE" sz="1600" dirty="0"/>
                </a:br>
                <a:r>
                  <a:rPr lang="ar-AE" sz="1600" dirty="0"/>
                  <a:t>			</a:t>
                </a:r>
                <a:r>
                  <a:rPr lang="fr-CH" sz="1600" dirty="0"/>
                  <a:t>          </a:t>
                </a:r>
                <a14:m>
                  <m:oMath xmlns:m="http://schemas.openxmlformats.org/officeDocument/2006/math">
                    <m:r>
                      <a:rPr lang="ar-AE" sz="1600" i="1">
                        <a:latin typeface="Cambria Math" panose="02040503050406030204" pitchFamily="18" charset="0"/>
                      </a:rPr>
                      <m:t>𝐻𝐴</m:t>
                    </m:r>
                    <m:r>
                      <a:rPr lang="ar-AE" sz="1600" i="1" baseline="-25000">
                        <a:latin typeface="Cambria Math" panose="02040503050406030204" pitchFamily="18" charset="0"/>
                      </a:rPr>
                      <m:t>𝑠𝑎𝑡</m:t>
                    </m:r>
                    <m:r>
                      <a:rPr lang="ar-AE" sz="1600" i="1">
                        <a:latin typeface="Cambria Math" panose="02040503050406030204" pitchFamily="18" charset="0"/>
                      </a:rPr>
                      <m:t> </m:t>
                    </m:r>
                    <m:d>
                      <m:dPr>
                        <m:ctrlPr>
                          <a:rPr lang="ar-AE" sz="1600" i="1">
                            <a:latin typeface="Cambria Math" panose="02040503050406030204" pitchFamily="18" charset="0"/>
                          </a:rPr>
                        </m:ctrlPr>
                      </m:dPr>
                      <m:e>
                        <m:r>
                          <a:rPr lang="ar-AE" sz="1600" i="1">
                            <a:latin typeface="Cambria Math" panose="02040503050406030204" pitchFamily="18" charset="0"/>
                          </a:rPr>
                          <m:t>25</m:t>
                        </m:r>
                        <m:r>
                          <a:rPr lang="ar-AE" sz="1600" i="1">
                            <a:latin typeface="Cambria Math" panose="02040503050406030204" pitchFamily="18" charset="0"/>
                          </a:rPr>
                          <m:t>°</m:t>
                        </m:r>
                        <m:r>
                          <a:rPr lang="ar-AE" sz="1600" i="1">
                            <a:latin typeface="Cambria Math" panose="02040503050406030204" pitchFamily="18" charset="0"/>
                          </a:rPr>
                          <m:t>𝐶</m:t>
                        </m:r>
                      </m:e>
                    </m:d>
                    <m:r>
                      <a:rPr lang="ar-AE" sz="1600" i="1">
                        <a:latin typeface="Cambria Math" panose="02040503050406030204" pitchFamily="18" charset="0"/>
                      </a:rPr>
                      <m:t>=</m:t>
                    </m:r>
                    <m:r>
                      <a:rPr lang="ar-AE" sz="1600" i="1">
                        <a:latin typeface="Cambria Math" panose="02040503050406030204" pitchFamily="18" charset="0"/>
                      </a:rPr>
                      <m:t>230</m:t>
                    </m:r>
                    <m:r>
                      <a:rPr lang="ar-AE" sz="1600" i="1">
                        <a:latin typeface="Cambria Math" panose="02040503050406030204" pitchFamily="18" charset="0"/>
                      </a:rPr>
                      <m:t>,</m:t>
                    </m:r>
                    <m:r>
                      <a:rPr lang="ar-AE" sz="1600" i="1">
                        <a:latin typeface="Cambria Math" panose="02040503050406030204" pitchFamily="18" charset="0"/>
                      </a:rPr>
                      <m:t>7</m:t>
                    </m:r>
                    <m:r>
                      <a:rPr lang="ar-AE" sz="1600" i="1">
                        <a:latin typeface="Cambria Math" panose="02040503050406030204" pitchFamily="18" charset="0"/>
                      </a:rPr>
                      <m:t> </m:t>
                    </m:r>
                    <m:d>
                      <m:dPr>
                        <m:begChr m:val="["/>
                        <m:endChr m:val="]"/>
                        <m:ctrlPr>
                          <a:rPr lang="ar-AE" sz="1600" i="1">
                            <a:latin typeface="Cambria Math" panose="02040503050406030204" pitchFamily="18" charset="0"/>
                          </a:rPr>
                        </m:ctrlPr>
                      </m:dPr>
                      <m:e>
                        <m:f>
                          <m:fPr>
                            <m:ctrlPr>
                              <a:rPr lang="ar-AE" sz="1600" i="1">
                                <a:latin typeface="Cambria Math" panose="02040503050406030204" pitchFamily="18" charset="0"/>
                              </a:rPr>
                            </m:ctrlPr>
                          </m:fPr>
                          <m:num>
                            <m:r>
                              <a:rPr lang="ar-AE" sz="1600" i="1">
                                <a:latin typeface="Cambria Math" panose="02040503050406030204" pitchFamily="18" charset="0"/>
                              </a:rPr>
                              <m:t>𝑘𝑔</m:t>
                            </m:r>
                          </m:num>
                          <m:den>
                            <m:r>
                              <a:rPr lang="ar-AE" sz="1600" i="1">
                                <a:latin typeface="Cambria Math" panose="02040503050406030204" pitchFamily="18" charset="0"/>
                              </a:rPr>
                              <m:t>𝑚</m:t>
                            </m:r>
                            <m:r>
                              <a:rPr lang="ar-AE" sz="1600" i="1" baseline="30000">
                                <a:latin typeface="Cambria Math" panose="02040503050406030204" pitchFamily="18" charset="0"/>
                              </a:rPr>
                              <m:t>3</m:t>
                            </m:r>
                          </m:den>
                        </m:f>
                      </m:e>
                    </m:d>
                  </m:oMath>
                </a14:m>
                <a:r>
                  <a:rPr lang="ar-AE" sz="1600" dirty="0"/>
                  <a:t> </a:t>
                </a:r>
                <a:br>
                  <a:rPr lang="ar-AE" sz="1600" dirty="0"/>
                </a:br>
                <a:br>
                  <a:rPr lang="ar-AE" sz="1600" dirty="0"/>
                </a:br>
                <a:r>
                  <a:rPr lang="fr-CH" sz="1600" dirty="0"/>
                  <a:t>On calcule ainsi </a:t>
                </a:r>
                <a14:m>
                  <m:oMath xmlns:m="http://schemas.openxmlformats.org/officeDocument/2006/math">
                    <m:r>
                      <a:rPr lang="fr-CH" sz="1600" i="1" dirty="0">
                        <a:latin typeface="Cambria Math" panose="02040503050406030204" pitchFamily="18" charset="0"/>
                      </a:rPr>
                      <m:t>𝐻𝐴</m:t>
                    </m:r>
                    <m:r>
                      <a:rPr lang="fr-CH" sz="1600" i="1" dirty="0">
                        <a:latin typeface="Cambria Math" panose="02040503050406030204" pitchFamily="18" charset="0"/>
                      </a:rPr>
                      <m:t>=</m:t>
                    </m:r>
                    <m:r>
                      <a:rPr lang="fr-CH" sz="1600" i="1" dirty="0">
                        <a:latin typeface="Cambria Math" panose="02040503050406030204" pitchFamily="18" charset="0"/>
                      </a:rPr>
                      <m:t>18</m:t>
                    </m:r>
                    <m:r>
                      <a:rPr lang="fr-CH" sz="1600" i="1" dirty="0">
                        <a:latin typeface="Cambria Math" panose="02040503050406030204" pitchFamily="18" charset="0"/>
                      </a:rPr>
                      <m:t>,</m:t>
                    </m:r>
                    <m:r>
                      <a:rPr lang="fr-CH" sz="1600" i="1" dirty="0">
                        <a:latin typeface="Cambria Math" panose="02040503050406030204" pitchFamily="18" charset="0"/>
                      </a:rPr>
                      <m:t>1</m:t>
                    </m:r>
                    <m:r>
                      <a:rPr lang="fr-CH" sz="1600" i="1" dirty="0">
                        <a:latin typeface="Cambria Math" panose="02040503050406030204" pitchFamily="18" charset="0"/>
                      </a:rPr>
                      <m:t>∙</m:t>
                    </m:r>
                    <m:sSup>
                      <m:sSupPr>
                        <m:ctrlPr>
                          <a:rPr lang="ar-AE" sz="1600" i="1" dirty="0">
                            <a:latin typeface="Cambria Math" panose="02040503050406030204" pitchFamily="18" charset="0"/>
                            <a:ea typeface="Cambria Math" panose="02040503050406030204" pitchFamily="18" charset="0"/>
                          </a:rPr>
                        </m:ctrlPr>
                      </m:sSupPr>
                      <m:e>
                        <m:r>
                          <a:rPr lang="ar-AE" sz="1600" i="1" dirty="0">
                            <a:latin typeface="Cambria Math" panose="02040503050406030204" pitchFamily="18" charset="0"/>
                            <a:ea typeface="Cambria Math" panose="02040503050406030204" pitchFamily="18" charset="0"/>
                          </a:rPr>
                          <m:t>10</m:t>
                        </m:r>
                      </m:e>
                      <m:sup>
                        <m:r>
                          <a:rPr lang="ar-AE" sz="1600" i="1" dirty="0">
                            <a:latin typeface="Cambria Math" panose="02040503050406030204" pitchFamily="18" charset="0"/>
                            <a:ea typeface="Cambria Math" panose="02040503050406030204" pitchFamily="18" charset="0"/>
                          </a:rPr>
                          <m:t>−</m:t>
                        </m:r>
                        <m:r>
                          <a:rPr lang="ar-AE" sz="1600" i="1" dirty="0">
                            <a:latin typeface="Cambria Math" panose="02040503050406030204" pitchFamily="18" charset="0"/>
                            <a:ea typeface="Cambria Math" panose="02040503050406030204" pitchFamily="18" charset="0"/>
                          </a:rPr>
                          <m:t>3</m:t>
                        </m:r>
                      </m:sup>
                    </m:sSup>
                    <m:r>
                      <a:rPr lang="ar-AE" sz="1600" i="1" dirty="0">
                        <a:latin typeface="Cambria Math" panose="02040503050406030204" pitchFamily="18" charset="0"/>
                        <a:ea typeface="Cambria Math" panose="02040503050406030204" pitchFamily="18" charset="0"/>
                      </a:rPr>
                      <m:t> </m:t>
                    </m:r>
                    <m:d>
                      <m:dPr>
                        <m:begChr m:val="["/>
                        <m:endChr m:val="]"/>
                        <m:ctrlPr>
                          <a:rPr lang="ar-AE" sz="1600" i="1" dirty="0">
                            <a:latin typeface="Cambria Math" panose="02040503050406030204" pitchFamily="18" charset="0"/>
                            <a:ea typeface="Cambria Math" panose="02040503050406030204" pitchFamily="18" charset="0"/>
                          </a:rPr>
                        </m:ctrlPr>
                      </m:dPr>
                      <m:e>
                        <m:r>
                          <a:rPr lang="ar-AE" sz="1600" i="1" dirty="0">
                            <a:latin typeface="Cambria Math" panose="02040503050406030204" pitchFamily="18" charset="0"/>
                            <a:ea typeface="Cambria Math" panose="02040503050406030204" pitchFamily="18" charset="0"/>
                          </a:rPr>
                          <m:t>𝑘𝑔</m:t>
                        </m:r>
                        <m:r>
                          <a:rPr lang="ar-AE" sz="1600" i="1" dirty="0">
                            <a:latin typeface="Cambria Math" panose="02040503050406030204" pitchFamily="18" charset="0"/>
                            <a:ea typeface="Cambria Math" panose="02040503050406030204" pitchFamily="18" charset="0"/>
                          </a:rPr>
                          <m:t>/</m:t>
                        </m:r>
                        <m:r>
                          <a:rPr lang="ar-AE" sz="1600" i="1" dirty="0">
                            <a:latin typeface="Cambria Math" panose="02040503050406030204" pitchFamily="18" charset="0"/>
                            <a:ea typeface="Cambria Math" panose="02040503050406030204" pitchFamily="18" charset="0"/>
                          </a:rPr>
                          <m:t>𝑚</m:t>
                        </m:r>
                        <m:r>
                          <a:rPr lang="ar-AE" sz="1600" i="1" baseline="30000" dirty="0">
                            <a:latin typeface="Cambria Math" panose="02040503050406030204" pitchFamily="18" charset="0"/>
                            <a:ea typeface="Cambria Math" panose="02040503050406030204" pitchFamily="18" charset="0"/>
                          </a:rPr>
                          <m:t>3</m:t>
                        </m:r>
                      </m:e>
                    </m:d>
                  </m:oMath>
                </a14:m>
                <a:br>
                  <a:rPr lang="ar-AE" sz="1600" dirty="0"/>
                </a:br>
                <a:endParaRPr sz="1600" dirty="0">
                  <a:solidFill>
                    <a:schemeClr val="dk1"/>
                  </a:solidFill>
                  <a:latin typeface="+mj-lt"/>
                  <a:ea typeface="Arial"/>
                  <a:cs typeface="Arial"/>
                  <a:sym typeface="Arial"/>
                </a:endParaRPr>
              </a:p>
            </p:txBody>
          </p:sp>
        </mc:Choice>
        <mc:Fallback xmlns="">
          <p:sp>
            <p:nvSpPr>
              <p:cNvPr id="225" name="Google Shape;225;p10">
                <a:extLst>
                  <a:ext uri="{FF2B5EF4-FFF2-40B4-BE49-F238E27FC236}">
                    <a16:creationId xmlns:a16="http://schemas.microsoft.com/office/drawing/2014/main" id="{4E7B301B-DED4-2984-22B3-B22E2CB60817}"/>
                  </a:ext>
                </a:extLst>
              </p:cNvPr>
              <p:cNvSpPr txBox="1">
                <a:spLocks noRot="1" noChangeAspect="1" noMove="1" noResize="1" noEditPoints="1" noAdjustHandles="1" noChangeArrowheads="1" noChangeShapeType="1" noTextEdit="1"/>
              </p:cNvSpPr>
              <p:nvPr/>
            </p:nvSpPr>
            <p:spPr>
              <a:xfrm>
                <a:off x="284915" y="710056"/>
                <a:ext cx="5983910" cy="5471073"/>
              </a:xfrm>
              <a:prstGeom prst="rect">
                <a:avLst/>
              </a:prstGeom>
              <a:blipFill>
                <a:blip r:embed="rId3"/>
                <a:stretch>
                  <a:fillRect l="-408"/>
                </a:stretch>
              </a:blipFill>
              <a:ln>
                <a:noFill/>
              </a:ln>
            </p:spPr>
            <p:txBody>
              <a:bodyPr/>
              <a:lstStyle/>
              <a:p>
                <a:r>
                  <a:rPr lang="fr-CH">
                    <a:noFill/>
                  </a:rPr>
                  <a:t> </a:t>
                </a:r>
              </a:p>
            </p:txBody>
          </p:sp>
        </mc:Fallback>
      </mc:AlternateContent>
      <p:sp>
        <p:nvSpPr>
          <p:cNvPr id="2" name="Google Shape;85;p1">
            <a:extLst>
              <a:ext uri="{FF2B5EF4-FFF2-40B4-BE49-F238E27FC236}">
                <a16:creationId xmlns:a16="http://schemas.microsoft.com/office/drawing/2014/main" id="{F18AA712-5D64-ABEB-467C-5D3EFC6EF142}"/>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
        <p:nvSpPr>
          <p:cNvPr id="4" name="Rectangle 3">
            <a:extLst>
              <a:ext uri="{FF2B5EF4-FFF2-40B4-BE49-F238E27FC236}">
                <a16:creationId xmlns:a16="http://schemas.microsoft.com/office/drawing/2014/main" id="{5647E602-AAFF-5C2D-9117-AF31568194FE}"/>
              </a:ext>
            </a:extLst>
          </p:cNvPr>
          <p:cNvSpPr/>
          <p:nvPr/>
        </p:nvSpPr>
        <p:spPr>
          <a:xfrm>
            <a:off x="6096000" y="1234911"/>
            <a:ext cx="257666" cy="3299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mc:AlternateContent xmlns:mc="http://schemas.openxmlformats.org/markup-compatibility/2006" xmlns:a14="http://schemas.microsoft.com/office/drawing/2010/main">
        <mc:Choice Requires="a14">
          <p:sp>
            <p:nvSpPr>
              <p:cNvPr id="7" name="Google Shape;225;p10">
                <a:extLst>
                  <a:ext uri="{FF2B5EF4-FFF2-40B4-BE49-F238E27FC236}">
                    <a16:creationId xmlns:a16="http://schemas.microsoft.com/office/drawing/2014/main" id="{4907405A-3150-E660-1791-E0D42652B74B}"/>
                  </a:ext>
                </a:extLst>
              </p:cNvPr>
              <p:cNvSpPr txBox="1"/>
              <p:nvPr/>
            </p:nvSpPr>
            <p:spPr>
              <a:xfrm>
                <a:off x="6719760" y="1414580"/>
                <a:ext cx="5187325" cy="2183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fr-CH"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lang="fr-CH" sz="1800" b="0" i="0" u="none" strike="noStrike" dirty="0">
                  <a:solidFill>
                    <a:srgbClr val="000000"/>
                  </a:solidFill>
                  <a:latin typeface="Calibri"/>
                  <a:ea typeface="Calibri"/>
                  <a:cs typeface="Calibri"/>
                  <a:sym typeface="Calibri"/>
                </a:endParaRPr>
              </a:p>
              <a:p>
                <a:pPr/>
                <a:r>
                  <a:rPr lang="fr-CH" sz="1600" dirty="0"/>
                  <a:t>La masse d’eau contenue dans la buanderie se calcule alors simplement par :</a:t>
                </a:r>
                <a:br>
                  <a:rPr lang="fr-CH" sz="1600" dirty="0"/>
                </a:br>
                <a:br>
                  <a:rPr lang="fr-CH" sz="1600" dirty="0"/>
                </a:br>
                <a14:m>
                  <m:oMathPara xmlns:m="http://schemas.openxmlformats.org/officeDocument/2006/math">
                    <m:oMathParaPr>
                      <m:jc m:val="centerGroup"/>
                    </m:oMathParaPr>
                    <m:oMath xmlns:m="http://schemas.openxmlformats.org/officeDocument/2006/math">
                      <m:r>
                        <a:rPr lang="fr-CH" sz="1800" b="0" i="1" smtClean="0">
                          <a:latin typeface="Cambria Math" panose="02040503050406030204" pitchFamily="18" charset="0"/>
                        </a:rPr>
                        <m:t>𝑚</m:t>
                      </m:r>
                      <m:r>
                        <a:rPr lang="fr-CH" sz="1800" b="0" i="1" baseline="-25000" smtClean="0">
                          <a:latin typeface="Cambria Math" panose="02040503050406030204" pitchFamily="18" charset="0"/>
                        </a:rPr>
                        <m:t>𝐻</m:t>
                      </m:r>
                      <m:r>
                        <a:rPr lang="fr-CH" sz="1800" b="0" i="1" baseline="-25000" smtClean="0">
                          <a:latin typeface="Cambria Math" panose="02040503050406030204" pitchFamily="18" charset="0"/>
                        </a:rPr>
                        <m:t>2</m:t>
                      </m:r>
                      <m:r>
                        <a:rPr lang="fr-CH" sz="1800" b="0" i="1" baseline="-25000" smtClean="0">
                          <a:latin typeface="Cambria Math" panose="02040503050406030204" pitchFamily="18" charset="0"/>
                        </a:rPr>
                        <m:t>𝑂</m:t>
                      </m:r>
                      <m:r>
                        <a:rPr lang="fr-CH" sz="1800" b="0" i="1" smtClean="0">
                          <a:latin typeface="Cambria Math" panose="02040503050406030204" pitchFamily="18" charset="0"/>
                        </a:rPr>
                        <m:t>=</m:t>
                      </m:r>
                      <m:r>
                        <a:rPr lang="fr-CH" sz="1800" b="0" i="1" smtClean="0">
                          <a:latin typeface="Cambria Math" panose="02040503050406030204" pitchFamily="18" charset="0"/>
                        </a:rPr>
                        <m:t>𝑉</m:t>
                      </m:r>
                      <m:r>
                        <a:rPr lang="fr-CH" sz="1800" b="0" i="1" smtClean="0">
                          <a:latin typeface="Cambria Math" panose="02040503050406030204" pitchFamily="18" charset="0"/>
                          <a:ea typeface="Cambria Math" panose="02040503050406030204" pitchFamily="18" charset="0"/>
                        </a:rPr>
                        <m:t>∙</m:t>
                      </m:r>
                      <m:r>
                        <a:rPr lang="fr-CH" sz="1800" b="0" i="1" smtClean="0">
                          <a:latin typeface="Cambria Math" panose="02040503050406030204" pitchFamily="18" charset="0"/>
                          <a:ea typeface="Cambria Math" panose="02040503050406030204" pitchFamily="18" charset="0"/>
                        </a:rPr>
                        <m:t>𝐻𝐴</m:t>
                      </m:r>
                      <m:r>
                        <a:rPr lang="fr-CH" sz="1800" b="0" i="0" smtClean="0">
                          <a:latin typeface="Cambria Math" panose="02040503050406030204" pitchFamily="18" charset="0"/>
                          <a:ea typeface="Cambria Math" panose="02040503050406030204" pitchFamily="18" charset="0"/>
                        </a:rPr>
                        <m:t>=</m:t>
                      </m:r>
                      <m:r>
                        <a:rPr lang="fr-CH" sz="1800" b="0" i="0" smtClean="0">
                          <a:latin typeface="Cambria Math" panose="02040503050406030204" pitchFamily="18" charset="0"/>
                          <a:ea typeface="Cambria Math" panose="02040503050406030204" pitchFamily="18" charset="0"/>
                        </a:rPr>
                        <m:t>30</m:t>
                      </m:r>
                      <m:r>
                        <a:rPr lang="fr-CH" sz="1800" b="0" i="1" smtClean="0">
                          <a:latin typeface="Cambria Math" panose="02040503050406030204" pitchFamily="18" charset="0"/>
                          <a:ea typeface="Cambria Math" panose="02040503050406030204" pitchFamily="18" charset="0"/>
                        </a:rPr>
                        <m:t>∙</m:t>
                      </m:r>
                      <m:r>
                        <a:rPr lang="fr-CH" sz="1800" b="0" i="1" smtClean="0">
                          <a:latin typeface="Cambria Math" panose="02040503050406030204" pitchFamily="18" charset="0"/>
                          <a:ea typeface="Cambria Math" panose="02040503050406030204" pitchFamily="18" charset="0"/>
                        </a:rPr>
                        <m:t>18</m:t>
                      </m:r>
                      <m:r>
                        <a:rPr lang="fr-CH" sz="1800" b="0" i="1" smtClean="0">
                          <a:latin typeface="Cambria Math" panose="02040503050406030204" pitchFamily="18" charset="0"/>
                          <a:ea typeface="Cambria Math" panose="02040503050406030204" pitchFamily="18" charset="0"/>
                        </a:rPr>
                        <m:t>,</m:t>
                      </m:r>
                      <m:r>
                        <a:rPr lang="fr-CH" sz="1800" b="0" i="1" smtClean="0">
                          <a:latin typeface="Cambria Math" panose="02040503050406030204" pitchFamily="18" charset="0"/>
                          <a:ea typeface="Cambria Math" panose="02040503050406030204" pitchFamily="18" charset="0"/>
                        </a:rPr>
                        <m:t>1</m:t>
                      </m:r>
                      <m:r>
                        <a:rPr lang="fr-CH" sz="1800" b="0" i="1" smtClean="0">
                          <a:latin typeface="Cambria Math" panose="02040503050406030204" pitchFamily="18" charset="0"/>
                          <a:ea typeface="Cambria Math" panose="02040503050406030204" pitchFamily="18" charset="0"/>
                        </a:rPr>
                        <m:t>∙</m:t>
                      </m:r>
                      <m:sSup>
                        <m:sSupPr>
                          <m:ctrlPr>
                            <a:rPr lang="fr-CH" sz="1800" b="0" i="1" smtClean="0">
                              <a:latin typeface="Cambria Math" panose="02040503050406030204" pitchFamily="18" charset="0"/>
                              <a:ea typeface="Cambria Math" panose="02040503050406030204" pitchFamily="18" charset="0"/>
                            </a:rPr>
                          </m:ctrlPr>
                        </m:sSupPr>
                        <m:e>
                          <m:r>
                            <a:rPr lang="fr-CH" sz="1800" b="0" i="1" smtClean="0">
                              <a:latin typeface="Cambria Math" panose="02040503050406030204" pitchFamily="18" charset="0"/>
                              <a:ea typeface="Cambria Math" panose="02040503050406030204" pitchFamily="18" charset="0"/>
                            </a:rPr>
                            <m:t>10</m:t>
                          </m:r>
                        </m:e>
                        <m:sup>
                          <m:r>
                            <a:rPr lang="fr-CH" sz="1800" b="0" i="1" smtClean="0">
                              <a:latin typeface="Cambria Math" panose="02040503050406030204" pitchFamily="18" charset="0"/>
                              <a:ea typeface="Cambria Math" panose="02040503050406030204" pitchFamily="18" charset="0"/>
                            </a:rPr>
                            <m:t>−</m:t>
                          </m:r>
                          <m:r>
                            <a:rPr lang="fr-CH" sz="1800" b="0" i="1" smtClean="0">
                              <a:latin typeface="Cambria Math" panose="02040503050406030204" pitchFamily="18" charset="0"/>
                              <a:ea typeface="Cambria Math" panose="02040503050406030204" pitchFamily="18" charset="0"/>
                            </a:rPr>
                            <m:t>3</m:t>
                          </m:r>
                        </m:sup>
                      </m:sSup>
                      <m:r>
                        <a:rPr lang="fr-CH" sz="1800" b="0" i="1" smtClean="0">
                          <a:latin typeface="Cambria Math" panose="02040503050406030204" pitchFamily="18" charset="0"/>
                          <a:ea typeface="Cambria Math" panose="02040503050406030204" pitchFamily="18" charset="0"/>
                        </a:rPr>
                        <m:t>=</m:t>
                      </m:r>
                      <m:r>
                        <a:rPr lang="fr-CH" sz="1800" b="0" i="1" smtClean="0">
                          <a:latin typeface="Cambria Math" panose="02040503050406030204" pitchFamily="18" charset="0"/>
                          <a:ea typeface="Cambria Math" panose="02040503050406030204" pitchFamily="18" charset="0"/>
                        </a:rPr>
                        <m:t>0</m:t>
                      </m:r>
                      <m:r>
                        <a:rPr lang="fr-CH" sz="1800" b="0" i="1" smtClean="0">
                          <a:latin typeface="Cambria Math" panose="02040503050406030204" pitchFamily="18" charset="0"/>
                          <a:ea typeface="Cambria Math" panose="02040503050406030204" pitchFamily="18" charset="0"/>
                        </a:rPr>
                        <m:t>,</m:t>
                      </m:r>
                      <m:r>
                        <a:rPr lang="fr-CH" sz="1800" b="0" i="1" smtClean="0">
                          <a:latin typeface="Cambria Math" panose="02040503050406030204" pitchFamily="18" charset="0"/>
                          <a:ea typeface="Cambria Math" panose="02040503050406030204" pitchFamily="18" charset="0"/>
                        </a:rPr>
                        <m:t>543</m:t>
                      </m:r>
                      <m:r>
                        <a:rPr lang="fr-CH" sz="1800" b="0" i="1" smtClean="0">
                          <a:latin typeface="Cambria Math" panose="02040503050406030204" pitchFamily="18" charset="0"/>
                          <a:ea typeface="Cambria Math" panose="02040503050406030204" pitchFamily="18" charset="0"/>
                        </a:rPr>
                        <m:t> </m:t>
                      </m:r>
                      <m:d>
                        <m:dPr>
                          <m:begChr m:val="["/>
                          <m:endChr m:val="]"/>
                          <m:ctrlPr>
                            <a:rPr lang="fr-CH" sz="1800" b="0" i="1" smtClean="0">
                              <a:latin typeface="Cambria Math" panose="02040503050406030204" pitchFamily="18" charset="0"/>
                              <a:ea typeface="Cambria Math" panose="02040503050406030204" pitchFamily="18" charset="0"/>
                            </a:rPr>
                          </m:ctrlPr>
                        </m:dPr>
                        <m:e>
                          <m:r>
                            <a:rPr lang="fr-CH" sz="1800" b="0" i="1" smtClean="0">
                              <a:latin typeface="Cambria Math" panose="02040503050406030204" pitchFamily="18" charset="0"/>
                              <a:ea typeface="Cambria Math" panose="02040503050406030204" pitchFamily="18" charset="0"/>
                            </a:rPr>
                            <m:t>𝑘𝑔</m:t>
                          </m:r>
                        </m:e>
                      </m:d>
                    </m:oMath>
                  </m:oMathPara>
                </a14:m>
                <a:endParaRPr lang="fr-CH" sz="1800" dirty="0"/>
              </a:p>
              <a:p>
                <a:br>
                  <a:rPr lang="ar-AE" sz="1600" dirty="0"/>
                </a:br>
                <a:endParaRPr sz="1600" dirty="0">
                  <a:solidFill>
                    <a:schemeClr val="dk1"/>
                  </a:solidFill>
                  <a:latin typeface="+mj-lt"/>
                  <a:ea typeface="Arial"/>
                  <a:cs typeface="Arial"/>
                  <a:sym typeface="Arial"/>
                </a:endParaRPr>
              </a:p>
            </p:txBody>
          </p:sp>
        </mc:Choice>
        <mc:Fallback xmlns="">
          <p:sp>
            <p:nvSpPr>
              <p:cNvPr id="7" name="Google Shape;225;p10">
                <a:extLst>
                  <a:ext uri="{FF2B5EF4-FFF2-40B4-BE49-F238E27FC236}">
                    <a16:creationId xmlns:a16="http://schemas.microsoft.com/office/drawing/2014/main" id="{4907405A-3150-E660-1791-E0D42652B74B}"/>
                  </a:ext>
                </a:extLst>
              </p:cNvPr>
              <p:cNvSpPr txBox="1">
                <a:spLocks noRot="1" noChangeAspect="1" noMove="1" noResize="1" noEditPoints="1" noAdjustHandles="1" noChangeArrowheads="1" noChangeShapeType="1" noTextEdit="1"/>
              </p:cNvSpPr>
              <p:nvPr/>
            </p:nvSpPr>
            <p:spPr>
              <a:xfrm>
                <a:off x="6719760" y="1414580"/>
                <a:ext cx="5187325" cy="2183058"/>
              </a:xfrm>
              <a:prstGeom prst="rect">
                <a:avLst/>
              </a:prstGeom>
              <a:blipFill>
                <a:blip r:embed="rId4"/>
                <a:stretch>
                  <a:fillRect l="-588" r="-823"/>
                </a:stretch>
              </a:blipFill>
              <a:ln>
                <a:noFill/>
              </a:ln>
            </p:spPr>
            <p:txBody>
              <a:bodyPr/>
              <a:lstStyle/>
              <a:p>
                <a:r>
                  <a:rPr lang="fr-CH">
                    <a:noFill/>
                  </a:rPr>
                  <a:t> </a:t>
                </a:r>
              </a:p>
            </p:txBody>
          </p:sp>
        </mc:Fallback>
      </mc:AlternateContent>
    </p:spTree>
    <p:extLst>
      <p:ext uri="{BB962C8B-B14F-4D97-AF65-F5344CB8AC3E}">
        <p14:creationId xmlns:p14="http://schemas.microsoft.com/office/powerpoint/2010/main" val="102954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06</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81" name="Google Shape;181;p12"/>
          <p:cNvSpPr txBox="1"/>
          <p:nvPr/>
        </p:nvSpPr>
        <p:spPr>
          <a:xfrm>
            <a:off x="0" y="647621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82" name="Google Shape;182;p12"/>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14C20705-3C9F-5283-55A6-D39A8A2B9BB9}"/>
                  </a:ext>
                </a:extLst>
              </p:cNvPr>
              <p:cNvSpPr txBox="1"/>
              <p:nvPr/>
            </p:nvSpPr>
            <p:spPr>
              <a:xfrm>
                <a:off x="272688" y="710056"/>
                <a:ext cx="7212194" cy="4873770"/>
              </a:xfrm>
              <a:prstGeom prst="rect">
                <a:avLst/>
              </a:prstGeom>
              <a:noFill/>
            </p:spPr>
            <p:txBody>
              <a:bodyPr wrap="square" rtlCol="0">
                <a:spAutoFit/>
              </a:bodyPr>
              <a:lstStyle/>
              <a:p>
                <a:pPr marL="342900" indent="-342900">
                  <a:buFont typeface="+mj-lt"/>
                  <a:buAutoNum type="alphaUcPeriod" startAt="3"/>
                </a:pPr>
                <a:r>
                  <a:rPr lang="fr-CH" sz="1800" dirty="0">
                    <a:latin typeface="Arial" panose="020B0604020202020204" pitchFamily="34" charset="0"/>
                    <a:cs typeface="Arial" panose="020B0604020202020204" pitchFamily="34" charset="0"/>
                  </a:rPr>
                  <a:t>Formules</a:t>
                </a:r>
                <a:br>
                  <a:rPr lang="fr-CH" sz="1800" dirty="0">
                    <a:latin typeface="Arial" panose="020B0604020202020204" pitchFamily="34" charset="0"/>
                    <a:cs typeface="Arial" panose="020B0604020202020204" pitchFamily="34" charset="0"/>
                  </a:rPr>
                </a:br>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𝑃𝑉</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 = </m:t>
                    </m:r>
                    <m:r>
                      <a:rPr lang="fr-CH" sz="1800" b="0" i="1" u="none" strike="noStrike" baseline="0" dirty="0" err="1" smtClean="0">
                        <a:solidFill>
                          <a:srgbClr val="000000"/>
                        </a:solidFill>
                        <a:latin typeface="Cambria Math" panose="02040503050406030204" pitchFamily="18" charset="0"/>
                        <a:ea typeface="Cambria Math" panose="02040503050406030204" pitchFamily="18" charset="0"/>
                      </a:rPr>
                      <m:t>𝑛𝑅𝑇</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𝑒𝑡</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𝑛</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 </m:t>
                    </m:r>
                    <m:f>
                      <m:fPr>
                        <m:ctrlPr>
                          <a:rPr lang="fr-CH" sz="1800" i="1" u="none" strike="noStrike" baseline="0" dirty="0" smtClean="0">
                            <a:solidFill>
                              <a:srgbClr val="000000"/>
                            </a:solidFill>
                            <a:latin typeface="Cambria Math" panose="02040503050406030204" pitchFamily="18" charset="0"/>
                            <a:ea typeface="Cambria Math" panose="02040503050406030204" pitchFamily="18" charset="0"/>
                          </a:rPr>
                        </m:ctrlPr>
                      </m:fPr>
                      <m:num>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𝑚</m:t>
                        </m:r>
                      </m:num>
                      <m:den>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𝑀</m:t>
                        </m:r>
                      </m:den>
                    </m:f>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𝑒𝑡</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𝜌</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m:t>
                    </m:r>
                    <m:f>
                      <m:fPr>
                        <m:ctrlPr>
                          <a:rPr lang="fr-CH" sz="1800" i="1" u="none" strike="noStrike" baseline="0" dirty="0" smtClean="0">
                            <a:solidFill>
                              <a:srgbClr val="000000"/>
                            </a:solidFill>
                            <a:latin typeface="Cambria Math" panose="02040503050406030204" pitchFamily="18" charset="0"/>
                            <a:ea typeface="Cambria Math" panose="02040503050406030204" pitchFamily="18" charset="0"/>
                          </a:rPr>
                        </m:ctrlPr>
                      </m:fPr>
                      <m:num>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𝑚</m:t>
                        </m:r>
                      </m:num>
                      <m:den>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𝑉</m:t>
                        </m:r>
                      </m:den>
                    </m:f>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   →   </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𝜌</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𝑃</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m:t>
                    </m:r>
                    <m:f>
                      <m:fPr>
                        <m:ctrlPr>
                          <a:rPr lang="fr-CH" sz="1800" i="1" u="none" strike="noStrike" baseline="0" dirty="0" smtClean="0">
                            <a:solidFill>
                              <a:srgbClr val="000000"/>
                            </a:solidFill>
                            <a:latin typeface="Cambria Math" panose="02040503050406030204" pitchFamily="18" charset="0"/>
                            <a:ea typeface="Cambria Math" panose="02040503050406030204" pitchFamily="18" charset="0"/>
                          </a:rPr>
                        </m:ctrlPr>
                      </m:fPr>
                      <m:num>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𝑀</m:t>
                        </m:r>
                      </m:num>
                      <m:den>
                        <m:r>
                          <a:rPr lang="fr-CH" sz="1800" b="0" i="1" dirty="0">
                            <a:solidFill>
                              <a:srgbClr val="000000"/>
                            </a:solidFill>
                            <a:latin typeface="Cambria Math" panose="02040503050406030204" pitchFamily="18" charset="0"/>
                            <a:ea typeface="Cambria Math" panose="02040503050406030204" pitchFamily="18" charset="0"/>
                          </a:rPr>
                          <m:t>𝑅</m:t>
                        </m:r>
                        <m:r>
                          <a:rPr lang="fr-CH" sz="1800" b="0" i="1" dirty="0" smtClean="0">
                            <a:solidFill>
                              <a:srgbClr val="000000"/>
                            </a:solidFill>
                            <a:latin typeface="Cambria Math" panose="02040503050406030204" pitchFamily="18" charset="0"/>
                            <a:ea typeface="Cambria Math" panose="02040503050406030204" pitchFamily="18" charset="0"/>
                          </a:rPr>
                          <m:t>𝑇</m:t>
                        </m:r>
                      </m:den>
                    </m:f>
                    <m:r>
                      <a:rPr lang="fr-CH" sz="1800" b="0" i="1" dirty="0" smtClean="0">
                        <a:solidFill>
                          <a:srgbClr val="000000"/>
                        </a:solidFill>
                        <a:latin typeface="Cambria Math" panose="02040503050406030204" pitchFamily="18" charset="0"/>
                        <a:ea typeface="Cambria Math" panose="02040503050406030204" pitchFamily="18" charset="0"/>
                      </a:rPr>
                      <m:t>  </m:t>
                    </m:r>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 </m:t>
                    </m:r>
                  </m:oMath>
                </a14:m>
                <a:br>
                  <a:rPr lang="fr-CH" sz="1800" dirty="0">
                    <a:latin typeface="Arial" panose="020B0604020202020204" pitchFamily="34" charset="0"/>
                    <a:cs typeface="Arial" panose="020B0604020202020204" pitchFamily="34" charset="0"/>
                  </a:rPr>
                </a:br>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sSup>
                      <m:sSupPr>
                        <m:ctrlPr>
                          <a:rPr lang="fr-CH" sz="1800" b="0" i="1" smtClean="0">
                            <a:latin typeface="Cambria Math" panose="02040503050406030204" pitchFamily="18" charset="0"/>
                            <a:ea typeface="Cambria Math" panose="02040503050406030204" pitchFamily="18" charset="0"/>
                          </a:rPr>
                        </m:ctrlPr>
                      </m:sSupPr>
                      <m:e>
                        <m:r>
                          <a:rPr lang="fr-CH" sz="1800" i="1" smtClean="0">
                            <a:latin typeface="Cambria Math" panose="02040503050406030204" pitchFamily="18" charset="0"/>
                            <a:ea typeface="Cambria Math" panose="02040503050406030204" pitchFamily="18" charset="0"/>
                          </a:rPr>
                          <m:t>𝜌</m:t>
                        </m:r>
                      </m:e>
                      <m:sup>
                        <m:r>
                          <a:rPr lang="fr-CH" sz="1800" b="0" i="1" smtClean="0">
                            <a:latin typeface="Cambria Math" panose="02040503050406030204" pitchFamily="18" charset="0"/>
                            <a:ea typeface="Cambria Math" panose="02040503050406030204" pitchFamily="18" charset="0"/>
                          </a:rPr>
                          <m:t>′</m:t>
                        </m:r>
                      </m:sup>
                    </m:sSup>
                    <m:r>
                      <a:rPr lang="fr-CH" sz="1800" b="0" i="1" smtClean="0">
                        <a:latin typeface="Cambria Math" panose="02040503050406030204" pitchFamily="18" charset="0"/>
                        <a:ea typeface="Cambria Math" panose="02040503050406030204" pitchFamily="18" charset="0"/>
                      </a:rPr>
                      <m:t>=</m:t>
                    </m:r>
                    <m:f>
                      <m:fPr>
                        <m:ctrlPr>
                          <a:rPr lang="fr-CH" sz="1800" b="0" i="1" smtClean="0">
                            <a:latin typeface="Cambria Math" panose="02040503050406030204" pitchFamily="18" charset="0"/>
                            <a:ea typeface="Cambria Math" panose="02040503050406030204" pitchFamily="18" charset="0"/>
                          </a:rPr>
                        </m:ctrlPr>
                      </m:fPr>
                      <m:num>
                        <m:r>
                          <a:rPr lang="fr-CH" sz="1800" b="0" i="1" smtClean="0">
                            <a:latin typeface="Cambria Math" panose="02040503050406030204" pitchFamily="18" charset="0"/>
                            <a:ea typeface="Cambria Math" panose="02040503050406030204" pitchFamily="18" charset="0"/>
                          </a:rPr>
                          <m:t>𝑝</m:t>
                        </m:r>
                        <m:r>
                          <a:rPr lang="fr-CH" sz="1800" b="0" i="1" smtClean="0">
                            <a:latin typeface="Cambria Math" panose="02040503050406030204" pitchFamily="18" charset="0"/>
                            <a:ea typeface="Cambria Math" panose="02040503050406030204" pitchFamily="18" charset="0"/>
                          </a:rPr>
                          <m:t>′</m:t>
                        </m:r>
                        <m:r>
                          <a:rPr lang="fr-CH" sz="1800" b="0" i="1" smtClean="0">
                            <a:latin typeface="Cambria Math" panose="02040503050406030204" pitchFamily="18" charset="0"/>
                            <a:ea typeface="Cambria Math" panose="02040503050406030204" pitchFamily="18" charset="0"/>
                          </a:rPr>
                          <m:t>𝑇</m:t>
                        </m:r>
                      </m:num>
                      <m:den>
                        <m:r>
                          <a:rPr lang="fr-CH" sz="1800" b="0" i="1" smtClean="0">
                            <a:latin typeface="Cambria Math" panose="02040503050406030204" pitchFamily="18" charset="0"/>
                            <a:ea typeface="Cambria Math" panose="02040503050406030204" pitchFamily="18" charset="0"/>
                          </a:rPr>
                          <m:t>𝑝</m:t>
                        </m:r>
                        <m:sSup>
                          <m:sSupPr>
                            <m:ctrlPr>
                              <a:rPr lang="fr-CH" sz="1800" b="0" i="1" smtClean="0">
                                <a:latin typeface="Cambria Math" panose="02040503050406030204" pitchFamily="18" charset="0"/>
                                <a:ea typeface="Cambria Math" panose="02040503050406030204" pitchFamily="18" charset="0"/>
                              </a:rPr>
                            </m:ctrlPr>
                          </m:sSupPr>
                          <m:e>
                            <m:r>
                              <a:rPr lang="fr-CH" sz="1800" b="0" i="1" smtClean="0">
                                <a:latin typeface="Cambria Math" panose="02040503050406030204" pitchFamily="18" charset="0"/>
                                <a:ea typeface="Cambria Math" panose="02040503050406030204" pitchFamily="18" charset="0"/>
                              </a:rPr>
                              <m:t>𝑇</m:t>
                            </m:r>
                          </m:e>
                          <m:sup>
                            <m:r>
                              <a:rPr lang="fr-CH" sz="1800" b="0" i="1" smtClean="0">
                                <a:latin typeface="Cambria Math" panose="02040503050406030204" pitchFamily="18" charset="0"/>
                                <a:ea typeface="Cambria Math" panose="02040503050406030204" pitchFamily="18" charset="0"/>
                              </a:rPr>
                              <m:t>′</m:t>
                            </m:r>
                          </m:sup>
                        </m:sSup>
                      </m:den>
                    </m:f>
                    <m:r>
                      <a:rPr lang="fr-CH" sz="1800" b="0" i="1" smtClean="0">
                        <a:latin typeface="Cambria Math" panose="02040503050406030204" pitchFamily="18" charset="0"/>
                        <a:ea typeface="Cambria Math" panose="02040503050406030204" pitchFamily="18" charset="0"/>
                      </a:rPr>
                      <m:t> ∙</m:t>
                    </m:r>
                    <m:r>
                      <a:rPr lang="fr-CH" sz="1800" b="0" i="1" smtClean="0">
                        <a:latin typeface="Cambria Math" panose="02040503050406030204" pitchFamily="18" charset="0"/>
                        <a:ea typeface="Cambria Math" panose="02040503050406030204" pitchFamily="18" charset="0"/>
                      </a:rPr>
                      <m:t>𝜌</m:t>
                    </m:r>
                  </m:oMath>
                </a14:m>
                <a:br>
                  <a:rPr lang="fr-CH" sz="1800" dirty="0">
                    <a:latin typeface="Arial" panose="020B0604020202020204" pitchFamily="34" charset="0"/>
                    <a:cs typeface="Arial" panose="020B0604020202020204" pitchFamily="34" charset="0"/>
                  </a:rPr>
                </a:br>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CH" sz="1800" b="0" i="1" smtClean="0">
                        <a:solidFill>
                          <a:srgbClr val="000000"/>
                        </a:solidFill>
                        <a:latin typeface="Cambria Math" panose="02040503050406030204" pitchFamily="18" charset="0"/>
                      </a:rPr>
                      <m:t>𝑃</m:t>
                    </m:r>
                    <m:r>
                      <a:rPr lang="fr-CH" sz="1800" b="0" i="1" baseline="-25000" smtClean="0">
                        <a:solidFill>
                          <a:srgbClr val="000000"/>
                        </a:solidFill>
                        <a:latin typeface="Cambria Math" panose="02040503050406030204" pitchFamily="18" charset="0"/>
                      </a:rPr>
                      <m:t>𝑣𝑎𝑝𝑒𝑢𝑟</m:t>
                    </m:r>
                    <m:r>
                      <a:rPr lang="fr-CH" sz="1800" b="0" i="1" baseline="-25000" smtClean="0">
                        <a:solidFill>
                          <a:srgbClr val="000000"/>
                        </a:solidFill>
                        <a:latin typeface="Cambria Math" panose="02040503050406030204" pitchFamily="18" charset="0"/>
                      </a:rPr>
                      <m:t> </m:t>
                    </m:r>
                    <m:r>
                      <a:rPr lang="fr-CH" sz="1800" b="0" i="1" baseline="-25000" smtClean="0">
                        <a:solidFill>
                          <a:srgbClr val="000000"/>
                        </a:solidFill>
                        <a:latin typeface="Cambria Math" panose="02040503050406030204" pitchFamily="18" charset="0"/>
                      </a:rPr>
                      <m:t>𝑑</m:t>
                    </m:r>
                    <m:r>
                      <a:rPr lang="fr-CH" sz="1800" b="0" i="1" baseline="-25000" smtClean="0">
                        <a:solidFill>
                          <a:srgbClr val="000000"/>
                        </a:solidFill>
                        <a:latin typeface="Cambria Math" panose="02040503050406030204" pitchFamily="18" charset="0"/>
                      </a:rPr>
                      <m:t>′</m:t>
                    </m:r>
                    <m:r>
                      <a:rPr lang="fr-CH" sz="1800" b="0" i="1" baseline="-25000" smtClean="0">
                        <a:solidFill>
                          <a:srgbClr val="000000"/>
                        </a:solidFill>
                        <a:latin typeface="Cambria Math" panose="02040503050406030204" pitchFamily="18" charset="0"/>
                      </a:rPr>
                      <m:t>𝑒𝑎𝑢</m:t>
                    </m:r>
                    <m:r>
                      <a:rPr lang="fr-CH" sz="1800" b="0" i="1" dirty="0">
                        <a:solidFill>
                          <a:srgbClr val="000000"/>
                        </a:solidFill>
                        <a:latin typeface="Cambria Math" panose="02040503050406030204" pitchFamily="18" charset="0"/>
                      </a:rPr>
                      <m:t>⋅</m:t>
                    </m:r>
                    <m:r>
                      <a:rPr lang="fr-CH" sz="1800" b="0" i="1" smtClean="0">
                        <a:solidFill>
                          <a:srgbClr val="000000"/>
                        </a:solidFill>
                        <a:latin typeface="Cambria Math" panose="02040503050406030204" pitchFamily="18" charset="0"/>
                      </a:rPr>
                      <m:t>𝑉</m:t>
                    </m:r>
                    <m:r>
                      <a:rPr lang="fr-CH" sz="1800" b="0" i="1">
                        <a:solidFill>
                          <a:srgbClr val="000000"/>
                        </a:solidFill>
                        <a:latin typeface="Cambria Math" panose="02040503050406030204" pitchFamily="18" charset="0"/>
                      </a:rPr>
                      <m:t>=  </m:t>
                    </m:r>
                    <m:r>
                      <a:rPr lang="fr-CH" sz="1800" b="0" i="1" smtClean="0">
                        <a:solidFill>
                          <a:srgbClr val="000000"/>
                        </a:solidFill>
                        <a:latin typeface="Cambria Math" panose="02040503050406030204" pitchFamily="18" charset="0"/>
                      </a:rPr>
                      <m:t>𝑛</m:t>
                    </m:r>
                    <m:r>
                      <a:rPr lang="fr-CH" sz="1800" b="0" i="1" baseline="-25000" smtClean="0">
                        <a:solidFill>
                          <a:srgbClr val="000000"/>
                        </a:solidFill>
                        <a:latin typeface="Cambria Math" panose="02040503050406030204" pitchFamily="18" charset="0"/>
                      </a:rPr>
                      <m:t>𝐻</m:t>
                    </m:r>
                    <m:r>
                      <a:rPr lang="fr-CH" sz="1800" b="0" i="1" baseline="-25000" smtClean="0">
                        <a:solidFill>
                          <a:srgbClr val="000000"/>
                        </a:solidFill>
                        <a:latin typeface="Cambria Math" panose="02040503050406030204" pitchFamily="18" charset="0"/>
                      </a:rPr>
                      <m:t>2</m:t>
                    </m:r>
                    <m:r>
                      <a:rPr lang="fr-CH" sz="1800" b="0" i="1" baseline="-25000" smtClean="0">
                        <a:solidFill>
                          <a:srgbClr val="000000"/>
                        </a:solidFill>
                        <a:latin typeface="Cambria Math" panose="02040503050406030204" pitchFamily="18" charset="0"/>
                      </a:rPr>
                      <m:t>𝑂</m:t>
                    </m:r>
                    <m:r>
                      <a:rPr lang="fr-CH" sz="1800" b="0" i="1" dirty="0">
                        <a:solidFill>
                          <a:srgbClr val="000000"/>
                        </a:solidFill>
                        <a:latin typeface="Cambria Math" panose="02040503050406030204" pitchFamily="18" charset="0"/>
                      </a:rPr>
                      <m:t>⋅</m:t>
                    </m:r>
                    <m:r>
                      <a:rPr lang="fr-CH" sz="1800" b="0" i="1" dirty="0" smtClean="0">
                        <a:solidFill>
                          <a:srgbClr val="000000"/>
                        </a:solidFill>
                        <a:latin typeface="Cambria Math" panose="02040503050406030204" pitchFamily="18" charset="0"/>
                      </a:rPr>
                      <m:t>𝑅</m:t>
                    </m:r>
                    <m:r>
                      <a:rPr lang="fr-CH" sz="1800" b="0" i="1" dirty="0">
                        <a:solidFill>
                          <a:srgbClr val="000000"/>
                        </a:solidFill>
                        <a:latin typeface="Cambria Math" panose="02040503050406030204" pitchFamily="18" charset="0"/>
                      </a:rPr>
                      <m:t>⋅</m:t>
                    </m:r>
                    <m:r>
                      <a:rPr lang="fr-CH" sz="1800" b="0" i="1" dirty="0" smtClean="0">
                        <a:solidFill>
                          <a:srgbClr val="000000"/>
                        </a:solidFill>
                        <a:latin typeface="Cambria Math" panose="02040503050406030204" pitchFamily="18" charset="0"/>
                      </a:rPr>
                      <m:t>𝑇</m:t>
                    </m:r>
                  </m:oMath>
                </a14:m>
                <a:br>
                  <a:rPr lang="fr-CH" sz="1800" dirty="0">
                    <a:latin typeface="Arial" panose="020B0604020202020204" pitchFamily="34" charset="0"/>
                    <a:cs typeface="Arial" panose="020B0604020202020204" pitchFamily="34" charset="0"/>
                  </a:rPr>
                </a:br>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m:rPr>
                        <m:sty m:val="p"/>
                      </m:rPr>
                      <a:rPr lang="fr-CH" sz="1800" b="0" i="0" smtClean="0">
                        <a:solidFill>
                          <a:srgbClr val="000000"/>
                        </a:solidFill>
                        <a:latin typeface="Cambria Math" panose="02040503050406030204" pitchFamily="18" charset="0"/>
                      </a:rPr>
                      <m:t>n</m:t>
                    </m:r>
                    <m:r>
                      <m:rPr>
                        <m:sty m:val="p"/>
                      </m:rPr>
                      <a:rPr lang="fr-CH" sz="1800" b="0" i="0" baseline="-25000" smtClean="0">
                        <a:solidFill>
                          <a:srgbClr val="000000"/>
                        </a:solidFill>
                        <a:latin typeface="Cambria Math" panose="02040503050406030204" pitchFamily="18" charset="0"/>
                      </a:rPr>
                      <m:t>H</m:t>
                    </m:r>
                    <m:r>
                      <a:rPr lang="fr-CH" sz="1800" b="0" i="0" baseline="-25000" smtClean="0">
                        <a:solidFill>
                          <a:srgbClr val="000000"/>
                        </a:solidFill>
                        <a:latin typeface="Cambria Math" panose="02040503050406030204" pitchFamily="18" charset="0"/>
                      </a:rPr>
                      <m:t>2</m:t>
                    </m:r>
                    <m:r>
                      <m:rPr>
                        <m:sty m:val="p"/>
                      </m:rPr>
                      <a:rPr lang="fr-CH" sz="1800" b="0" i="0" baseline="-25000" smtClean="0">
                        <a:solidFill>
                          <a:srgbClr val="000000"/>
                        </a:solidFill>
                        <a:latin typeface="Cambria Math" panose="02040503050406030204" pitchFamily="18" charset="0"/>
                      </a:rPr>
                      <m:t>O</m:t>
                    </m:r>
                    <m:r>
                      <a:rPr lang="fr-CH" sz="1800" b="0" i="1" dirty="0" smtClean="0">
                        <a:solidFill>
                          <a:srgbClr val="000000"/>
                        </a:solidFill>
                        <a:latin typeface="Cambria Math" panose="02040503050406030204" pitchFamily="18" charset="0"/>
                      </a:rPr>
                      <m:t>=</m:t>
                    </m:r>
                    <m:f>
                      <m:fPr>
                        <m:ctrlPr>
                          <a:rPr lang="fr-CH" sz="1800" i="1">
                            <a:solidFill>
                              <a:srgbClr val="000000"/>
                            </a:solidFill>
                            <a:latin typeface="Cambria Math" panose="02040503050406030204" pitchFamily="18" charset="0"/>
                          </a:rPr>
                        </m:ctrlPr>
                      </m:fPr>
                      <m:num>
                        <m:r>
                          <a:rPr lang="fr-CH" sz="1800" b="0" i="1" dirty="0">
                            <a:solidFill>
                              <a:srgbClr val="000000"/>
                            </a:solidFill>
                            <a:latin typeface="Cambria Math" panose="02040503050406030204" pitchFamily="18" charset="0"/>
                          </a:rPr>
                          <m:t>𝑚</m:t>
                        </m:r>
                        <m:r>
                          <a:rPr lang="fr-CH" sz="1800" b="0" i="1" baseline="-25000" dirty="0">
                            <a:solidFill>
                              <a:srgbClr val="000000"/>
                            </a:solidFill>
                            <a:latin typeface="Cambria Math" panose="02040503050406030204" pitchFamily="18" charset="0"/>
                          </a:rPr>
                          <m:t>𝐻</m:t>
                        </m:r>
                        <m:r>
                          <a:rPr lang="fr-CH" sz="1800" b="0" i="1" baseline="-25000" dirty="0">
                            <a:solidFill>
                              <a:srgbClr val="000000"/>
                            </a:solidFill>
                            <a:latin typeface="Cambria Math" panose="02040503050406030204" pitchFamily="18" charset="0"/>
                          </a:rPr>
                          <m:t>2</m:t>
                        </m:r>
                        <m:r>
                          <a:rPr lang="fr-CH" sz="1800" b="0" i="1" baseline="-25000" dirty="0">
                            <a:solidFill>
                              <a:srgbClr val="000000"/>
                            </a:solidFill>
                            <a:latin typeface="Cambria Math" panose="02040503050406030204" pitchFamily="18" charset="0"/>
                          </a:rPr>
                          <m:t>𝑂</m:t>
                        </m:r>
                      </m:num>
                      <m:den>
                        <m:r>
                          <a:rPr lang="fr-CH" sz="1800" b="0" i="1">
                            <a:solidFill>
                              <a:srgbClr val="000000"/>
                            </a:solidFill>
                            <a:latin typeface="Cambria Math" panose="02040503050406030204" pitchFamily="18" charset="0"/>
                          </a:rPr>
                          <m:t>𝑀</m:t>
                        </m:r>
                        <m:r>
                          <a:rPr lang="fr-CH" sz="1800" b="0" i="1" baseline="-25000" dirty="0">
                            <a:solidFill>
                              <a:srgbClr val="000000"/>
                            </a:solidFill>
                            <a:latin typeface="Cambria Math" panose="02040503050406030204" pitchFamily="18" charset="0"/>
                          </a:rPr>
                          <m:t>𝐻</m:t>
                        </m:r>
                        <m:r>
                          <a:rPr lang="fr-CH" sz="1800" b="0" i="1" baseline="-25000" dirty="0">
                            <a:solidFill>
                              <a:srgbClr val="000000"/>
                            </a:solidFill>
                            <a:latin typeface="Cambria Math" panose="02040503050406030204" pitchFamily="18" charset="0"/>
                          </a:rPr>
                          <m:t>2</m:t>
                        </m:r>
                        <m:r>
                          <a:rPr lang="fr-CH" sz="1800" b="0" i="1" baseline="-25000" dirty="0">
                            <a:solidFill>
                              <a:srgbClr val="000000"/>
                            </a:solidFill>
                            <a:latin typeface="Cambria Math" panose="02040503050406030204" pitchFamily="18" charset="0"/>
                          </a:rPr>
                          <m:t>𝑂</m:t>
                        </m:r>
                      </m:den>
                    </m:f>
                  </m:oMath>
                </a14:m>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CH" sz="1800" i="1" smtClean="0">
                        <a:latin typeface="Cambria Math" panose="02040503050406030204" pitchFamily="18" charset="0"/>
                      </a:rPr>
                      <m:t>𝐻𝑅</m:t>
                    </m:r>
                    <m:r>
                      <a:rPr lang="fr-CH" sz="1800" i="1" dirty="0">
                        <a:latin typeface="Cambria Math" panose="02040503050406030204" pitchFamily="18" charset="0"/>
                      </a:rPr>
                      <m:t>= </m:t>
                    </m:r>
                    <m:f>
                      <m:fPr>
                        <m:ctrlPr>
                          <a:rPr lang="ar-AE" sz="1800" i="1" dirty="0">
                            <a:latin typeface="Cambria Math" panose="02040503050406030204" pitchFamily="18" charset="0"/>
                          </a:rPr>
                        </m:ctrlPr>
                      </m:fPr>
                      <m:num>
                        <m:r>
                          <a:rPr lang="ar-AE" sz="1800" i="1" dirty="0">
                            <a:latin typeface="Cambria Math" panose="02040503050406030204" pitchFamily="18" charset="0"/>
                          </a:rPr>
                          <m:t>𝑃</m:t>
                        </m:r>
                        <m:r>
                          <a:rPr lang="ar-AE" sz="1800" i="1" baseline="-25000" dirty="0">
                            <a:latin typeface="Cambria Math" panose="02040503050406030204" pitchFamily="18" charset="0"/>
                          </a:rPr>
                          <m:t>𝑣𝑎𝑝</m:t>
                        </m:r>
                      </m:num>
                      <m:den>
                        <m:r>
                          <a:rPr lang="ar-AE" sz="1800" i="1" dirty="0">
                            <a:latin typeface="Cambria Math" panose="02040503050406030204" pitchFamily="18" charset="0"/>
                          </a:rPr>
                          <m:t>𝑃</m:t>
                        </m:r>
                        <m:r>
                          <a:rPr lang="ar-AE" sz="1800" i="1" baseline="-25000" dirty="0">
                            <a:latin typeface="Cambria Math" panose="02040503050406030204" pitchFamily="18" charset="0"/>
                          </a:rPr>
                          <m:t>𝑠𝑎𝑡</m:t>
                        </m:r>
                        <m:r>
                          <a:rPr lang="ar-AE" sz="1800" i="1" dirty="0">
                            <a:latin typeface="Cambria Math" panose="02040503050406030204" pitchFamily="18" charset="0"/>
                          </a:rPr>
                          <m:t>(</m:t>
                        </m:r>
                        <m:r>
                          <a:rPr lang="ar-AE" sz="1800" i="1" dirty="0">
                            <a:latin typeface="Cambria Math" panose="02040503050406030204" pitchFamily="18" charset="0"/>
                          </a:rPr>
                          <m:t>𝑇</m:t>
                        </m:r>
                        <m:r>
                          <a:rPr lang="ar-AE" sz="1800" i="1" dirty="0">
                            <a:latin typeface="Cambria Math" panose="02040503050406030204" pitchFamily="18" charset="0"/>
                          </a:rPr>
                          <m:t>)</m:t>
                        </m:r>
                      </m:den>
                    </m:f>
                    <m:r>
                      <a:rPr lang="ar-AE" sz="1800" i="1" dirty="0">
                        <a:latin typeface="Cambria Math" panose="02040503050406030204" pitchFamily="18" charset="0"/>
                      </a:rPr>
                      <m:t>=</m:t>
                    </m:r>
                    <m:f>
                      <m:fPr>
                        <m:ctrlPr>
                          <a:rPr lang="ar-AE" sz="1800" i="1" dirty="0">
                            <a:latin typeface="Cambria Math" panose="02040503050406030204" pitchFamily="18" charset="0"/>
                          </a:rPr>
                        </m:ctrlPr>
                      </m:fPr>
                      <m:num>
                        <m:r>
                          <a:rPr lang="ar-AE" sz="1800" i="1" dirty="0">
                            <a:latin typeface="Cambria Math" panose="02040503050406030204" pitchFamily="18" charset="0"/>
                          </a:rPr>
                          <m:t>𝐻𝐴</m:t>
                        </m:r>
                      </m:num>
                      <m:den>
                        <m:r>
                          <a:rPr lang="ar-AE" sz="1800" i="1" dirty="0">
                            <a:latin typeface="Cambria Math" panose="02040503050406030204" pitchFamily="18" charset="0"/>
                          </a:rPr>
                          <m:t>𝐻𝐴</m:t>
                        </m:r>
                        <m:r>
                          <a:rPr lang="ar-AE" sz="1800" i="1" baseline="-25000" dirty="0">
                            <a:latin typeface="Cambria Math" panose="02040503050406030204" pitchFamily="18" charset="0"/>
                          </a:rPr>
                          <m:t>𝑠𝑎𝑡</m:t>
                        </m:r>
                        <m:r>
                          <a:rPr lang="ar-AE" sz="1800" i="1" dirty="0">
                            <a:latin typeface="Cambria Math" panose="02040503050406030204" pitchFamily="18" charset="0"/>
                          </a:rPr>
                          <m:t>(</m:t>
                        </m:r>
                        <m:r>
                          <a:rPr lang="ar-AE" sz="1800" i="1" dirty="0">
                            <a:latin typeface="Cambria Math" panose="02040503050406030204" pitchFamily="18" charset="0"/>
                          </a:rPr>
                          <m:t>𝑇</m:t>
                        </m:r>
                        <m:r>
                          <a:rPr lang="ar-AE" sz="1800" i="1" dirty="0">
                            <a:latin typeface="Cambria Math" panose="02040503050406030204" pitchFamily="18" charset="0"/>
                          </a:rPr>
                          <m:t>)</m:t>
                        </m:r>
                      </m:den>
                    </m:f>
                  </m:oMath>
                </a14:m>
                <a:br>
                  <a:rPr lang="fr-CH" sz="1800" dirty="0">
                    <a:latin typeface="Arial" panose="020B0604020202020204" pitchFamily="34" charset="0"/>
                    <a:cs typeface="Arial" panose="020B0604020202020204" pitchFamily="34" charset="0"/>
                  </a:rPr>
                </a:br>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CH" sz="1800" b="0" i="1" u="none" strike="noStrike" baseline="0" smtClean="0">
                        <a:solidFill>
                          <a:srgbClr val="000000"/>
                        </a:solidFill>
                        <a:latin typeface="Cambria Math" panose="02040503050406030204" pitchFamily="18" charset="0"/>
                      </a:rPr>
                      <m:t>𝐻𝐴</m:t>
                    </m:r>
                    <m:r>
                      <a:rPr lang="fr-CH" sz="1800" b="0" i="1" u="none" strike="noStrike" baseline="0" dirty="0" smtClean="0">
                        <a:solidFill>
                          <a:srgbClr val="000000"/>
                        </a:solidFill>
                        <a:latin typeface="Cambria Math" panose="02040503050406030204" pitchFamily="18" charset="0"/>
                      </a:rPr>
                      <m:t>= </m:t>
                    </m:r>
                    <m:f>
                      <m:fPr>
                        <m:ctrlPr>
                          <a:rPr lang="fr-CH" sz="1800" b="0" i="1" u="none" strike="noStrike" baseline="0" dirty="0" smtClean="0">
                            <a:solidFill>
                              <a:srgbClr val="000000"/>
                            </a:solidFill>
                            <a:latin typeface="Cambria Math" panose="02040503050406030204" pitchFamily="18" charset="0"/>
                          </a:rPr>
                        </m:ctrlPr>
                      </m:fPr>
                      <m:num>
                        <m:r>
                          <a:rPr lang="fr-CH" sz="1800" b="0" i="1" u="none" strike="noStrike" baseline="0" dirty="0" smtClean="0">
                            <a:solidFill>
                              <a:srgbClr val="000000"/>
                            </a:solidFill>
                            <a:latin typeface="Cambria Math" panose="02040503050406030204" pitchFamily="18" charset="0"/>
                          </a:rPr>
                          <m:t>𝑚</m:t>
                        </m:r>
                        <m:r>
                          <a:rPr lang="fr-CH" sz="1800" b="0" i="1" u="none" strike="noStrike" baseline="-25000" dirty="0" smtClean="0">
                            <a:solidFill>
                              <a:srgbClr val="000000"/>
                            </a:solidFill>
                            <a:latin typeface="Cambria Math" panose="02040503050406030204" pitchFamily="18" charset="0"/>
                          </a:rPr>
                          <m:t>𝐻</m:t>
                        </m:r>
                        <m:r>
                          <a:rPr lang="fr-CH" sz="1800" b="0" i="1" u="none" strike="noStrike" baseline="-25000" dirty="0" smtClean="0">
                            <a:solidFill>
                              <a:srgbClr val="000000"/>
                            </a:solidFill>
                            <a:latin typeface="Cambria Math" panose="02040503050406030204" pitchFamily="18" charset="0"/>
                          </a:rPr>
                          <m:t>2</m:t>
                        </m:r>
                        <m:r>
                          <a:rPr lang="fr-CH" sz="1800" b="0" i="1" u="none" strike="noStrike" baseline="-25000" dirty="0" smtClean="0">
                            <a:solidFill>
                              <a:srgbClr val="000000"/>
                            </a:solidFill>
                            <a:latin typeface="Cambria Math" panose="02040503050406030204" pitchFamily="18" charset="0"/>
                          </a:rPr>
                          <m:t>𝑂</m:t>
                        </m:r>
                      </m:num>
                      <m:den>
                        <m:r>
                          <a:rPr lang="fr-CH" sz="1800" b="0" i="1" u="none" strike="noStrike" baseline="0" dirty="0" smtClean="0">
                            <a:solidFill>
                              <a:srgbClr val="000000"/>
                            </a:solidFill>
                            <a:latin typeface="Cambria Math" panose="02040503050406030204" pitchFamily="18" charset="0"/>
                          </a:rPr>
                          <m:t>𝑉</m:t>
                        </m:r>
                      </m:den>
                    </m:f>
                    <m:r>
                      <a:rPr lang="fr-CH" sz="1800" b="0" i="1" u="none" strike="noStrike" baseline="0" dirty="0" smtClean="0">
                        <a:solidFill>
                          <a:srgbClr val="000000"/>
                        </a:solidFill>
                        <a:latin typeface="Cambria Math" panose="02040503050406030204" pitchFamily="18" charset="0"/>
                      </a:rPr>
                      <m:t>=</m:t>
                    </m:r>
                    <m:f>
                      <m:fPr>
                        <m:ctrlPr>
                          <a:rPr lang="fr-CH" sz="1800" b="0" i="1" u="none" strike="noStrike" baseline="0" dirty="0" smtClean="0">
                            <a:solidFill>
                              <a:srgbClr val="000000"/>
                            </a:solidFill>
                            <a:latin typeface="Cambria Math" panose="02040503050406030204" pitchFamily="18" charset="0"/>
                          </a:rPr>
                        </m:ctrlPr>
                      </m:fPr>
                      <m:num>
                        <m:r>
                          <a:rPr lang="fr-CH" sz="1800" b="0" i="1" u="none" strike="noStrike" baseline="0" dirty="0" smtClean="0">
                            <a:solidFill>
                              <a:srgbClr val="000000"/>
                            </a:solidFill>
                            <a:latin typeface="Cambria Math" panose="02040503050406030204" pitchFamily="18" charset="0"/>
                          </a:rPr>
                          <m:t>𝑃</m:t>
                        </m:r>
                        <m:r>
                          <a:rPr lang="fr-CH" sz="1800" b="0" i="1" u="none" strike="noStrike" baseline="-25000" dirty="0" smtClean="0">
                            <a:solidFill>
                              <a:srgbClr val="000000"/>
                            </a:solidFill>
                            <a:latin typeface="Cambria Math" panose="02040503050406030204" pitchFamily="18" charset="0"/>
                          </a:rPr>
                          <m:t>𝑣𝑎𝑝</m:t>
                        </m:r>
                      </m:num>
                      <m:den>
                        <m:r>
                          <a:rPr lang="fr-CH" sz="1800" b="0" i="1" u="none" strike="noStrike" baseline="0" dirty="0" smtClean="0">
                            <a:solidFill>
                              <a:srgbClr val="000000"/>
                            </a:solidFill>
                            <a:latin typeface="Cambria Math" panose="02040503050406030204" pitchFamily="18" charset="0"/>
                          </a:rPr>
                          <m:t>𝑇</m:t>
                        </m:r>
                      </m:den>
                    </m:f>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m:t>
                    </m:r>
                    <m:f>
                      <m:fPr>
                        <m:ctrlPr>
                          <a:rPr lang="fr-CH" sz="1800" b="0" i="1" u="none" strike="noStrike" baseline="0" dirty="0" smtClean="0">
                            <a:solidFill>
                              <a:srgbClr val="000000"/>
                            </a:solidFill>
                            <a:latin typeface="Cambria Math" panose="02040503050406030204" pitchFamily="18" charset="0"/>
                            <a:ea typeface="Cambria Math" panose="02040503050406030204" pitchFamily="18" charset="0"/>
                          </a:rPr>
                        </m:ctrlPr>
                      </m:fPr>
                      <m:num>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𝑀</m:t>
                        </m:r>
                        <m:r>
                          <a:rPr lang="fr-CH" sz="1800" b="0" i="1" u="none" strike="noStrike" baseline="-25000" dirty="0" smtClean="0">
                            <a:solidFill>
                              <a:srgbClr val="000000"/>
                            </a:solidFill>
                            <a:latin typeface="Cambria Math" panose="02040503050406030204" pitchFamily="18" charset="0"/>
                            <a:ea typeface="Cambria Math" panose="02040503050406030204" pitchFamily="18" charset="0"/>
                          </a:rPr>
                          <m:t>𝐻</m:t>
                        </m:r>
                        <m:r>
                          <a:rPr lang="fr-CH" sz="1800" b="0" i="1" u="none" strike="noStrike" baseline="-25000" dirty="0" smtClean="0">
                            <a:solidFill>
                              <a:srgbClr val="000000"/>
                            </a:solidFill>
                            <a:latin typeface="Cambria Math" panose="02040503050406030204" pitchFamily="18" charset="0"/>
                            <a:ea typeface="Cambria Math" panose="02040503050406030204" pitchFamily="18" charset="0"/>
                          </a:rPr>
                          <m:t>2</m:t>
                        </m:r>
                        <m:r>
                          <a:rPr lang="fr-CH" sz="1800" b="0" i="1" u="none" strike="noStrike" baseline="-25000" dirty="0" smtClean="0">
                            <a:solidFill>
                              <a:srgbClr val="000000"/>
                            </a:solidFill>
                            <a:latin typeface="Cambria Math" panose="02040503050406030204" pitchFamily="18" charset="0"/>
                            <a:ea typeface="Cambria Math" panose="02040503050406030204" pitchFamily="18" charset="0"/>
                          </a:rPr>
                          <m:t>𝑂</m:t>
                        </m:r>
                      </m:num>
                      <m:den>
                        <m:r>
                          <a:rPr lang="fr-CH" sz="1800" b="0" i="1" u="none" strike="noStrike" baseline="0" dirty="0" smtClean="0">
                            <a:solidFill>
                              <a:srgbClr val="000000"/>
                            </a:solidFill>
                            <a:latin typeface="Cambria Math" panose="02040503050406030204" pitchFamily="18" charset="0"/>
                            <a:ea typeface="Cambria Math" panose="02040503050406030204" pitchFamily="18" charset="0"/>
                          </a:rPr>
                          <m:t>𝑅</m:t>
                        </m:r>
                      </m:den>
                    </m:f>
                  </m:oMath>
                </a14:m>
                <a:br>
                  <a:rPr lang="fr-CH" sz="1800" dirty="0">
                    <a:latin typeface="Arial" panose="020B0604020202020204" pitchFamily="34" charset="0"/>
                    <a:cs typeface="Arial" panose="020B0604020202020204" pitchFamily="34" charset="0"/>
                  </a:rPr>
                </a:br>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CH" sz="1800" dirty="0">
                  <a:latin typeface="Arial" panose="020B0604020202020204" pitchFamily="34" charset="0"/>
                  <a:cs typeface="Arial" panose="020B0604020202020204" pitchFamily="34" charset="0"/>
                </a:endParaRPr>
              </a:p>
            </p:txBody>
          </p:sp>
        </mc:Choice>
        <mc:Fallback xmlns="">
          <p:sp>
            <p:nvSpPr>
              <p:cNvPr id="2" name="ZoneTexte 1">
                <a:extLst>
                  <a:ext uri="{FF2B5EF4-FFF2-40B4-BE49-F238E27FC236}">
                    <a16:creationId xmlns:a16="http://schemas.microsoft.com/office/drawing/2014/main" id="{14C20705-3C9F-5283-55A6-D39A8A2B9BB9}"/>
                  </a:ext>
                </a:extLst>
              </p:cNvPr>
              <p:cNvSpPr txBox="1">
                <a:spLocks noRot="1" noChangeAspect="1" noMove="1" noResize="1" noEditPoints="1" noAdjustHandles="1" noChangeArrowheads="1" noChangeShapeType="1" noTextEdit="1"/>
              </p:cNvSpPr>
              <p:nvPr/>
            </p:nvSpPr>
            <p:spPr>
              <a:xfrm>
                <a:off x="272688" y="710056"/>
                <a:ext cx="7212194" cy="4873770"/>
              </a:xfrm>
              <a:prstGeom prst="rect">
                <a:avLst/>
              </a:prstGeom>
              <a:blipFill>
                <a:blip r:embed="rId3"/>
                <a:stretch>
                  <a:fillRect l="-592" t="-625"/>
                </a:stretch>
              </a:blipFill>
            </p:spPr>
            <p:txBody>
              <a:bodyPr/>
              <a:lstStyle/>
              <a:p>
                <a:r>
                  <a:rPr lang="fr-CH">
                    <a:noFill/>
                  </a:rPr>
                  <a:t> </a:t>
                </a:r>
              </a:p>
            </p:txBody>
          </p:sp>
        </mc:Fallback>
      </mc:AlternateContent>
      <p:sp>
        <p:nvSpPr>
          <p:cNvPr id="3" name="Google Shape;85;p1">
            <a:extLst>
              <a:ext uri="{FF2B5EF4-FFF2-40B4-BE49-F238E27FC236}">
                <a16:creationId xmlns:a16="http://schemas.microsoft.com/office/drawing/2014/main" id="{B05B2B94-ECE9-98DB-A036-5E10BBEAB821}"/>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dirty="0">
                <a:solidFill>
                  <a:srgbClr val="7F7F7F"/>
                </a:solidFill>
                <a:latin typeface="Arimo"/>
                <a:ea typeface="Arimo"/>
                <a:cs typeface="Arimo"/>
                <a:sym typeface="Arimo"/>
              </a:rPr>
              <a:t>Série 04</a:t>
            </a:r>
            <a:endParaRPr dirty="0"/>
          </a:p>
          <a:p>
            <a:pPr marL="0" marR="0" lvl="0" indent="0" algn="ctr" rtl="0">
              <a:spcBef>
                <a:spcPts val="0"/>
              </a:spcBef>
              <a:spcAft>
                <a:spcPts val="0"/>
              </a:spcAft>
              <a:buNone/>
            </a:pPr>
            <a:endParaRPr sz="1400" dirty="0">
              <a:solidFill>
                <a:srgbClr val="7F7F7F"/>
              </a:solidFill>
              <a:latin typeface="Arimo"/>
              <a:ea typeface="Arimo"/>
              <a:cs typeface="Arimo"/>
              <a:sym typeface="Arimo"/>
            </a:endParaRPr>
          </a:p>
        </p:txBody>
      </p:sp>
      <p:sp>
        <p:nvSpPr>
          <p:cNvPr id="231" name="Google Shape;231;p11"/>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32" name="Google Shape;232;p11"/>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233" name="Google Shape;233;p11"/>
          <p:cNvSpPr txBox="1"/>
          <p:nvPr/>
        </p:nvSpPr>
        <p:spPr>
          <a:xfrm>
            <a:off x="7035338" y="710056"/>
            <a:ext cx="58110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p:txBody>
      </p:sp>
      <p:sp>
        <p:nvSpPr>
          <p:cNvPr id="234" name="Google Shape;234;p11"/>
          <p:cNvSpPr txBox="1"/>
          <p:nvPr/>
        </p:nvSpPr>
        <p:spPr>
          <a:xfrm>
            <a:off x="272688" y="710056"/>
            <a:ext cx="5811085" cy="433965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mj-lt"/>
              <a:buAutoNum type="alphaUcPeriod" startAt="4"/>
            </a:pPr>
            <a:r>
              <a:rPr lang="fr-FR" sz="1800" dirty="0">
                <a:solidFill>
                  <a:schemeClr val="dk1"/>
                </a:solidFill>
                <a:latin typeface="Arial"/>
                <a:ea typeface="Arial"/>
                <a:cs typeface="Arial"/>
                <a:sym typeface="Arial"/>
              </a:rPr>
              <a:t>Données supplémentaires</a:t>
            </a:r>
            <a:endParaRPr dirty="0"/>
          </a:p>
          <a:p>
            <a:pPr marL="0" marR="0" lvl="0" indent="0" algn="l" rtl="0">
              <a:spcBef>
                <a:spcPts val="0"/>
              </a:spcBef>
              <a:spcAft>
                <a:spcPts val="0"/>
              </a:spcAft>
              <a:buNone/>
            </a:pPr>
            <a:endParaRPr sz="1800" b="0" i="0" u="none" strike="noStrike" dirty="0">
              <a:solidFill>
                <a:srgbClr val="000000"/>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fr-FR" sz="1600" dirty="0">
                <a:solidFill>
                  <a:schemeClr val="dk1"/>
                </a:solidFill>
                <a:latin typeface="Arial"/>
                <a:ea typeface="Arial"/>
                <a:cs typeface="Arial"/>
                <a:sym typeface="Arial"/>
              </a:rPr>
              <a:t>n = x /NA avec x : nombre d’</a:t>
            </a:r>
            <a:r>
              <a:rPr lang="fr-FR" sz="1600" dirty="0" err="1">
                <a:solidFill>
                  <a:schemeClr val="dk1"/>
                </a:solidFill>
                <a:latin typeface="Arial"/>
                <a:ea typeface="Arial"/>
                <a:cs typeface="Arial"/>
                <a:sym typeface="Arial"/>
              </a:rPr>
              <a:t>elements</a:t>
            </a:r>
            <a:r>
              <a:rPr lang="fr-FR" sz="1600" dirty="0">
                <a:solidFill>
                  <a:schemeClr val="dk1"/>
                </a:solidFill>
                <a:latin typeface="Arial"/>
                <a:ea typeface="Arial"/>
                <a:cs typeface="Arial"/>
                <a:sym typeface="Arial"/>
              </a:rPr>
              <a:t> unitaires (atomes, </a:t>
            </a:r>
            <a:r>
              <a:rPr lang="fr-FR" sz="1600" dirty="0" err="1">
                <a:solidFill>
                  <a:schemeClr val="dk1"/>
                </a:solidFill>
                <a:latin typeface="Arial"/>
                <a:ea typeface="Arial"/>
                <a:cs typeface="Arial"/>
                <a:sym typeface="Arial"/>
              </a:rPr>
              <a:t>molecules</a:t>
            </a:r>
            <a:r>
              <a:rPr lang="fr-FR" sz="1600" dirty="0">
                <a:solidFill>
                  <a:schemeClr val="dk1"/>
                </a:solidFill>
                <a:latin typeface="Arial"/>
                <a:ea typeface="Arial"/>
                <a:cs typeface="Arial"/>
                <a:sym typeface="Arial"/>
              </a:rPr>
              <a:t>)</a:t>
            </a:r>
            <a:br>
              <a:rPr lang="fr-FR" sz="1600" dirty="0">
                <a:solidFill>
                  <a:schemeClr val="dk1"/>
                </a:solidFill>
                <a:latin typeface="Arial"/>
                <a:ea typeface="Arial"/>
                <a:cs typeface="Arial"/>
                <a:sym typeface="Arial"/>
              </a:rPr>
            </a:br>
            <a:endParaRPr sz="16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fr-FR" sz="1600" dirty="0">
                <a:solidFill>
                  <a:schemeClr val="dk1"/>
                </a:solidFill>
                <a:latin typeface="Arial"/>
                <a:ea typeface="Arial"/>
                <a:cs typeface="Arial"/>
                <a:sym typeface="Arial"/>
              </a:rPr>
              <a:t>n = m / M avec m, la masse du compose [kg] et M sa masse molaire [kg/mol]</a:t>
            </a:r>
            <a:br>
              <a:rPr lang="fr-FR" sz="1600" dirty="0">
                <a:solidFill>
                  <a:schemeClr val="dk1"/>
                </a:solidFill>
                <a:latin typeface="Arial"/>
                <a:ea typeface="Arial"/>
                <a:cs typeface="Arial"/>
                <a:sym typeface="Arial"/>
              </a:rPr>
            </a:br>
            <a:endParaRPr sz="16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fr-FR" sz="1600" dirty="0">
                <a:solidFill>
                  <a:schemeClr val="dk1"/>
                </a:solidFill>
                <a:latin typeface="Arial"/>
                <a:ea typeface="Arial"/>
                <a:cs typeface="Arial"/>
                <a:sym typeface="Arial"/>
              </a:rPr>
              <a:t>n = V / VM avec V, le volume du compose [m3] et VM son volume molaire [m3/mol]</a:t>
            </a:r>
            <a:br>
              <a:rPr lang="fr-FR" sz="1600" dirty="0">
                <a:solidFill>
                  <a:schemeClr val="dk1"/>
                </a:solidFill>
                <a:latin typeface="Arial"/>
                <a:ea typeface="Arial"/>
                <a:cs typeface="Arial"/>
                <a:sym typeface="Arial"/>
              </a:rPr>
            </a:br>
            <a:endParaRPr sz="16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fr-FR" sz="1600" b="0" u="none" strike="noStrike" dirty="0">
                <a:solidFill>
                  <a:schemeClr val="dk1"/>
                </a:solidFill>
                <a:latin typeface="Arial"/>
                <a:ea typeface="Arial"/>
                <a:cs typeface="Arial"/>
                <a:sym typeface="Arial"/>
              </a:rPr>
              <a:t>Masse molaire de l’hydrogène : MH = 1 10-3 kg/mol</a:t>
            </a:r>
            <a:br>
              <a:rPr lang="fr-FR" sz="1600" b="0" u="none" strike="noStrike" dirty="0">
                <a:solidFill>
                  <a:schemeClr val="dk1"/>
                </a:solidFill>
                <a:latin typeface="Arial"/>
                <a:ea typeface="Arial"/>
                <a:cs typeface="Arial"/>
                <a:sym typeface="Arial"/>
              </a:rPr>
            </a:br>
            <a:endParaRPr sz="1600" b="0" u="none" strike="noStrik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fr-FR" sz="1600" b="0" u="none" strike="noStrike" dirty="0">
                <a:solidFill>
                  <a:schemeClr val="dk1"/>
                </a:solidFill>
                <a:latin typeface="Arial"/>
                <a:ea typeface="Arial"/>
                <a:cs typeface="Arial"/>
                <a:sym typeface="Arial"/>
              </a:rPr>
              <a:t>Masse molaire de l’oxygène : MO = 16 10-3 kg/mol</a:t>
            </a:r>
            <a:br>
              <a:rPr lang="fr-FR" sz="1600" b="0" u="none" strike="noStrike" dirty="0">
                <a:solidFill>
                  <a:schemeClr val="dk1"/>
                </a:solidFill>
                <a:latin typeface="Arial"/>
                <a:ea typeface="Arial"/>
                <a:cs typeface="Arial"/>
                <a:sym typeface="Arial"/>
              </a:rPr>
            </a:br>
            <a:endParaRPr sz="1600" b="0" u="none" strike="noStrik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fr-FR" sz="1600" b="0" u="none" strike="noStrike" dirty="0">
                <a:solidFill>
                  <a:schemeClr val="dk1"/>
                </a:solidFill>
                <a:latin typeface="Arial"/>
                <a:ea typeface="Arial"/>
                <a:cs typeface="Arial"/>
                <a:sym typeface="Arial"/>
              </a:rPr>
              <a:t>Masse molaire de l’eau MH2O = 2 x MH + MO = 18 . 10-3 kg/mo</a:t>
            </a:r>
            <a:endParaRPr sz="1600" dirty="0">
              <a:solidFill>
                <a:schemeClr val="dk1"/>
              </a:solidFill>
              <a:latin typeface="Arial"/>
              <a:ea typeface="Arial"/>
              <a:cs typeface="Arial"/>
              <a:sym typeface="Arial"/>
            </a:endParaRPr>
          </a:p>
        </p:txBody>
      </p:sp>
      <p:sp>
        <p:nvSpPr>
          <p:cNvPr id="2" name="Google Shape;85;p1">
            <a:extLst>
              <a:ext uri="{FF2B5EF4-FFF2-40B4-BE49-F238E27FC236}">
                <a16:creationId xmlns:a16="http://schemas.microsoft.com/office/drawing/2014/main" id="{7EA67E6F-1D41-0665-5267-F8875CA012E0}"/>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b="0" i="0" u="none" strike="noStrike" cap="none">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b="0" i="0" u="none" strike="noStrike" cap="none">
              <a:solidFill>
                <a:srgbClr val="7F7F7F"/>
              </a:solidFill>
              <a:latin typeface="Arimo"/>
              <a:ea typeface="Arimo"/>
              <a:cs typeface="Arimo"/>
              <a:sym typeface="Arimo"/>
            </a:endParaRPr>
          </a:p>
        </p:txBody>
      </p:sp>
      <p:sp>
        <p:nvSpPr>
          <p:cNvPr id="95" name="Google Shape;95;p2"/>
          <p:cNvSpPr txBox="1"/>
          <p:nvPr/>
        </p:nvSpPr>
        <p:spPr>
          <a:xfrm>
            <a:off x="12229"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b="0" i="0" u="none" strike="noStrike" cap="none">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b="0" i="0" u="none" strike="noStrike" cap="none">
              <a:solidFill>
                <a:srgbClr val="7F7F7F"/>
              </a:solidFill>
              <a:latin typeface="Arimo"/>
              <a:ea typeface="Arimo"/>
              <a:cs typeface="Arimo"/>
              <a:sym typeface="Arimo"/>
            </a:endParaRPr>
          </a:p>
        </p:txBody>
      </p:sp>
      <p:sp>
        <p:nvSpPr>
          <p:cNvPr id="96" name="Google Shape;96;p2"/>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0" i="0" u="none" strike="noStrike" cap="none">
                <a:solidFill>
                  <a:srgbClr val="7F7F7F"/>
                </a:solidFill>
                <a:latin typeface="Arimo"/>
                <a:ea typeface="Arimo"/>
                <a:cs typeface="Arimo"/>
                <a:sym typeface="Arimo"/>
              </a:rPr>
              <a:t>Physique du bâtiment </a:t>
            </a:r>
            <a:r>
              <a:rPr lang="fr-FR" sz="1400" b="0" i="0" u="none" strike="noStrike" cap="none">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97" name="Google Shape;97;p2"/>
          <p:cNvSpPr txBox="1"/>
          <p:nvPr/>
        </p:nvSpPr>
        <p:spPr>
          <a:xfrm>
            <a:off x="272688" y="710056"/>
            <a:ext cx="5811085" cy="59708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lphaUcPeriod"/>
            </a:pPr>
            <a:r>
              <a:rPr lang="fr-FR" sz="1800">
                <a:solidFill>
                  <a:schemeClr val="dk1"/>
                </a:solidFill>
                <a:latin typeface="Arial"/>
                <a:ea typeface="Arial"/>
                <a:cs typeface="Arial"/>
                <a:sym typeface="Arial"/>
              </a:rPr>
              <a:t>Questions</a:t>
            </a:r>
            <a:endParaRPr/>
          </a:p>
          <a:p>
            <a:pPr marL="0" marR="0" lvl="0" indent="0" algn="l" rtl="0">
              <a:spcBef>
                <a:spcPts val="0"/>
              </a:spcBef>
              <a:spcAft>
                <a:spcPts val="0"/>
              </a:spcAft>
              <a:buNone/>
            </a:pPr>
            <a:endParaRPr sz="1800" b="0" i="0" u="none" strike="noStrike">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600"/>
              <a:buFont typeface="Calibri"/>
              <a:buAutoNum type="arabicPeriod"/>
            </a:pPr>
            <a:r>
              <a:rPr lang="fr-FR" sz="1600" b="0" i="0" u="none" strike="noStrike">
                <a:solidFill>
                  <a:srgbClr val="000000"/>
                </a:solidFill>
                <a:latin typeface="Arial"/>
                <a:ea typeface="Arial"/>
                <a:cs typeface="Arial"/>
                <a:sym typeface="Arial"/>
              </a:rPr>
              <a:t>Le nombre d'Avogadro est égal au nombre d'atomes (ou de molécules) d'une substance contenus dans une mole de cette substance. </a:t>
            </a:r>
            <a:br>
              <a:rPr lang="fr-FR" sz="1600" b="0" i="0" u="none" strike="noStrike">
                <a:solidFill>
                  <a:srgbClr val="000000"/>
                </a:solidFill>
                <a:latin typeface="Arial"/>
                <a:ea typeface="Arial"/>
                <a:cs typeface="Arial"/>
                <a:sym typeface="Arial"/>
              </a:rPr>
            </a:br>
            <a:br>
              <a:rPr lang="fr-FR" sz="1600" b="0" i="0" u="none" strike="noStrike">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Il a été défini au départ comme le nombre d'atomes de carbone contenus dans 12 g de carbone</a:t>
            </a:r>
            <a:r>
              <a:rPr lang="fr-FR" sz="1600" b="0" i="0" u="none" strike="noStrike" baseline="30000">
                <a:solidFill>
                  <a:srgbClr val="000000"/>
                </a:solidFill>
                <a:latin typeface="Arial"/>
                <a:ea typeface="Arial"/>
                <a:cs typeface="Arial"/>
                <a:sym typeface="Arial"/>
              </a:rPr>
              <a:t>12</a:t>
            </a:r>
            <a:r>
              <a:rPr lang="fr-FR" sz="1600" b="0" i="0" u="none" strike="noStrike">
                <a:solidFill>
                  <a:srgbClr val="000000"/>
                </a:solidFill>
                <a:latin typeface="Arial"/>
                <a:ea typeface="Arial"/>
                <a:cs typeface="Arial"/>
                <a:sym typeface="Arial"/>
              </a:rPr>
              <a:t>. Ce nombre est habituellement noté N</a:t>
            </a:r>
            <a:r>
              <a:rPr lang="fr-FR" sz="1600" b="0" i="0" u="none" strike="noStrike" baseline="-25000">
                <a:solidFill>
                  <a:srgbClr val="000000"/>
                </a:solidFill>
                <a:latin typeface="Arial"/>
                <a:ea typeface="Arial"/>
                <a:cs typeface="Arial"/>
                <a:sym typeface="Arial"/>
              </a:rPr>
              <a:t>A</a:t>
            </a:r>
            <a:r>
              <a:rPr lang="fr-FR" sz="1600" b="0" i="0" u="none" strike="noStrike">
                <a:solidFill>
                  <a:srgbClr val="000000"/>
                </a:solidFill>
                <a:latin typeface="Arial"/>
                <a:ea typeface="Arial"/>
                <a:cs typeface="Arial"/>
                <a:sym typeface="Arial"/>
              </a:rPr>
              <a:t> ; sa valeur est : </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br>
              <a:rPr lang="fr-FR" sz="1400">
                <a:solidFill>
                  <a:srgbClr val="000000"/>
                </a:solidFill>
                <a:latin typeface="Arial"/>
                <a:ea typeface="Arial"/>
                <a:cs typeface="Arial"/>
                <a:sym typeface="Arial"/>
              </a:rPr>
            </a:br>
            <a:br>
              <a:rPr lang="fr-FR" sz="1400">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Une mole de carbone contient ainsi 6,023·10</a:t>
            </a:r>
            <a:r>
              <a:rPr lang="fr-FR" sz="1600" b="0" i="0" u="none" strike="noStrike" baseline="30000">
                <a:solidFill>
                  <a:srgbClr val="000000"/>
                </a:solidFill>
                <a:latin typeface="Arial"/>
                <a:ea typeface="Arial"/>
                <a:cs typeface="Arial"/>
                <a:sym typeface="Arial"/>
              </a:rPr>
              <a:t>23</a:t>
            </a:r>
            <a:r>
              <a:rPr lang="fr-FR" sz="1600" b="0" i="0" u="none" strike="noStrike">
                <a:solidFill>
                  <a:srgbClr val="000000"/>
                </a:solidFill>
                <a:latin typeface="Arial"/>
                <a:ea typeface="Arial"/>
                <a:cs typeface="Arial"/>
                <a:sym typeface="Arial"/>
              </a:rPr>
              <a:t> atomes et pèse 12 g. La masse molaire atomique du carbone est de 12 g/mol = 12.10</a:t>
            </a:r>
            <a:r>
              <a:rPr lang="fr-FR" sz="1600" b="0" i="0" u="none" strike="noStrike" baseline="30000">
                <a:solidFill>
                  <a:srgbClr val="000000"/>
                </a:solidFill>
                <a:latin typeface="Arial"/>
                <a:ea typeface="Arial"/>
                <a:cs typeface="Arial"/>
                <a:sym typeface="Arial"/>
              </a:rPr>
              <a:t>-3</a:t>
            </a:r>
            <a:r>
              <a:rPr lang="fr-FR" sz="1600" b="0" i="0" u="none" strike="noStrike">
                <a:solidFill>
                  <a:srgbClr val="000000"/>
                </a:solidFill>
                <a:latin typeface="Arial"/>
                <a:ea typeface="Arial"/>
                <a:cs typeface="Arial"/>
                <a:sym typeface="Arial"/>
              </a:rPr>
              <a:t> kg/mol </a:t>
            </a:r>
            <a:br>
              <a:rPr lang="fr-FR" sz="1600" b="0" i="0" u="none" strike="noStrike">
                <a:solidFill>
                  <a:srgbClr val="000000"/>
                </a:solidFill>
                <a:latin typeface="Arial"/>
                <a:ea typeface="Arial"/>
                <a:cs typeface="Arial"/>
                <a:sym typeface="Arial"/>
              </a:rPr>
            </a:br>
            <a:r>
              <a:rPr lang="fr-FR" sz="1600" b="0" i="1" u="none" strike="noStrike">
                <a:solidFill>
                  <a:srgbClr val="000000"/>
                </a:solidFill>
                <a:latin typeface="Arial"/>
                <a:ea typeface="Arial"/>
                <a:cs typeface="Arial"/>
                <a:sym typeface="Arial"/>
              </a:rPr>
              <a:t>(on utilise le nombre d’Avogadro et la mole pour ne pas avoir à compter des centaines de milliers de milliards de milliards d’atomes !) </a:t>
            </a: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Une mole de n'importe quel élément contient toujours le même nombre de molécules (resp. d'atomes) : ce nombre est le nombre d'Avogadro NA. </a:t>
            </a:r>
            <a:br>
              <a:rPr lang="fr-FR" sz="1600" b="0" i="0" u="none" strike="noStrike">
                <a:solidFill>
                  <a:srgbClr val="000000"/>
                </a:solidFill>
                <a:latin typeface="Arial"/>
                <a:ea typeface="Arial"/>
                <a:cs typeface="Arial"/>
                <a:sym typeface="Arial"/>
              </a:rPr>
            </a:br>
            <a:br>
              <a:rPr lang="fr-FR" sz="1600" b="0" i="0" u="none" strike="noStrike">
                <a:solidFill>
                  <a:srgbClr val="000000"/>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98" name="Google Shape;98;p2"/>
          <p:cNvSpPr txBox="1"/>
          <p:nvPr/>
        </p:nvSpPr>
        <p:spPr>
          <a:xfrm>
            <a:off x="272687" y="3198875"/>
            <a:ext cx="58110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b="1" i="1" u="none" strike="noStrike" dirty="0">
                <a:solidFill>
                  <a:srgbClr val="000000"/>
                </a:solidFill>
                <a:latin typeface="Calibri"/>
                <a:ea typeface="Calibri"/>
                <a:cs typeface="Calibri"/>
                <a:sym typeface="Calibri"/>
              </a:rPr>
              <a:t> </a:t>
            </a:r>
            <a:r>
              <a:rPr lang="fr-FR" sz="1600" i="1" u="none" strike="noStrike" dirty="0">
                <a:solidFill>
                  <a:srgbClr val="000000"/>
                </a:solidFill>
                <a:latin typeface="Cambria Math"/>
                <a:ea typeface="Cambria Math"/>
                <a:cs typeface="Cambria Math"/>
                <a:sym typeface="Cambria Math"/>
              </a:rPr>
              <a:t>N</a:t>
            </a:r>
            <a:r>
              <a:rPr lang="fr-FR" sz="1600" i="1" u="none" strike="noStrike" baseline="-25000" dirty="0">
                <a:solidFill>
                  <a:srgbClr val="000000"/>
                </a:solidFill>
                <a:latin typeface="Cambria Math"/>
                <a:ea typeface="Cambria Math"/>
                <a:cs typeface="Cambria Math"/>
                <a:sym typeface="Cambria Math"/>
              </a:rPr>
              <a:t>A</a:t>
            </a:r>
            <a:r>
              <a:rPr lang="fr-FR" sz="1600" i="1" u="none" strike="noStrike" dirty="0">
                <a:solidFill>
                  <a:srgbClr val="000000"/>
                </a:solidFill>
                <a:latin typeface="Cambria Math"/>
                <a:ea typeface="Cambria Math"/>
                <a:cs typeface="Cambria Math"/>
                <a:sym typeface="Cambria Math"/>
              </a:rPr>
              <a:t> = 6,023·10</a:t>
            </a:r>
            <a:r>
              <a:rPr lang="fr-FR" sz="1600" i="1" u="none" strike="noStrike" baseline="30000" dirty="0">
                <a:solidFill>
                  <a:srgbClr val="000000"/>
                </a:solidFill>
                <a:latin typeface="Cambria Math"/>
                <a:ea typeface="Cambria Math"/>
                <a:cs typeface="Cambria Math"/>
                <a:sym typeface="Cambria Math"/>
              </a:rPr>
              <a:t>23</a:t>
            </a:r>
            <a:r>
              <a:rPr lang="fr-FR" sz="1600" i="1" u="none" strike="noStrike" dirty="0">
                <a:solidFill>
                  <a:srgbClr val="000000"/>
                </a:solidFill>
                <a:latin typeface="Cambria Math"/>
                <a:ea typeface="Cambria Math"/>
                <a:cs typeface="Cambria Math"/>
                <a:sym typeface="Cambria Math"/>
              </a:rPr>
              <a:t> mol</a:t>
            </a:r>
            <a:r>
              <a:rPr lang="fr-FR" sz="1600" i="1" u="none" strike="noStrike" baseline="30000" dirty="0">
                <a:solidFill>
                  <a:srgbClr val="000000"/>
                </a:solidFill>
                <a:latin typeface="Cambria Math"/>
                <a:ea typeface="Cambria Math"/>
                <a:cs typeface="Cambria Math"/>
                <a:sym typeface="Cambria Math"/>
              </a:rPr>
              <a:t>–1</a:t>
            </a:r>
            <a:endParaRPr sz="1600" i="1" baseline="30000" dirty="0">
              <a:solidFill>
                <a:schemeClr val="dk1"/>
              </a:solidFill>
              <a:latin typeface="Cambria Math"/>
              <a:ea typeface="Cambria Math"/>
              <a:cs typeface="Cambria Math"/>
              <a:sym typeface="Cambria Math"/>
            </a:endParaRPr>
          </a:p>
        </p:txBody>
      </p:sp>
      <p:sp>
        <p:nvSpPr>
          <p:cNvPr id="100" name="Google Shape;100;p2"/>
          <p:cNvSpPr/>
          <p:nvPr/>
        </p:nvSpPr>
        <p:spPr>
          <a:xfrm>
            <a:off x="6167120" y="1239520"/>
            <a:ext cx="193040" cy="35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B18F8B27-98FB-1012-13DD-FA10023134F3}"/>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a:t>
            </a:r>
            <a:r>
              <a:rPr lang="fr-FR" sz="1400">
                <a:solidFill>
                  <a:srgbClr val="7F7F7F"/>
                </a:solidFill>
                <a:latin typeface="Arimo"/>
                <a:ea typeface="Arimo"/>
                <a:cs typeface="Arimo"/>
                <a:sym typeface="Arimo"/>
              </a:rPr>
              <a:t>04</a:t>
            </a:r>
            <a:endParaRPr sz="1400" i="0">
              <a:solidFill>
                <a:srgbClr val="7F7F7F"/>
              </a:solidFill>
              <a:latin typeface="Arimo"/>
              <a:ea typeface="Arimo"/>
              <a:cs typeface="Arimo"/>
              <a:sym typeface="Arimo"/>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06" name="Google Shape;106;p3"/>
          <p:cNvSpPr txBox="1"/>
          <p:nvPr/>
        </p:nvSpPr>
        <p:spPr>
          <a:xfrm>
            <a:off x="-1"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07" name="Google Shape;107;p3"/>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08" name="Google Shape;108;p3"/>
          <p:cNvSpPr txBox="1"/>
          <p:nvPr/>
        </p:nvSpPr>
        <p:spPr>
          <a:xfrm>
            <a:off x="272689" y="710056"/>
            <a:ext cx="5823312" cy="58169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startAt="2"/>
            </a:pPr>
            <a:r>
              <a:rPr lang="fr-FR" sz="1600" b="0" i="0" u="none" strike="noStrike">
                <a:solidFill>
                  <a:srgbClr val="000000"/>
                </a:solidFill>
                <a:latin typeface="Arial"/>
                <a:ea typeface="Arial"/>
                <a:cs typeface="Arial"/>
                <a:sym typeface="Arial"/>
              </a:rPr>
              <a:t>La masse molaire est la masse d'une mole, c'est-à-dire la masse de l'ensemble de N</a:t>
            </a:r>
            <a:r>
              <a:rPr lang="fr-FR" sz="1600" b="0" i="0" u="none" strike="noStrike" baseline="-25000">
                <a:solidFill>
                  <a:srgbClr val="000000"/>
                </a:solidFill>
                <a:latin typeface="Arial"/>
                <a:ea typeface="Arial"/>
                <a:cs typeface="Arial"/>
                <a:sym typeface="Arial"/>
              </a:rPr>
              <a:t>A</a:t>
            </a:r>
            <a:r>
              <a:rPr lang="fr-FR" sz="1600" b="0" i="0" u="none" strike="noStrike">
                <a:solidFill>
                  <a:srgbClr val="000000"/>
                </a:solidFill>
                <a:latin typeface="Arial"/>
                <a:ea typeface="Arial"/>
                <a:cs typeface="Arial"/>
                <a:sym typeface="Arial"/>
              </a:rPr>
              <a:t> molécules (ou atomes) de cette substance. La masse molaire atomique s'applique à l'atome ; la masse molaire moléculaire s'applique à la molécule.</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Exemples : </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Masse molaire atomique de l'hydrogène : </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Masse molaire moléculaire du dihydrogène : </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r>
              <a:rPr lang="fr-FR" sz="1600">
                <a:solidFill>
                  <a:srgbClr val="000000"/>
                </a:solidFill>
                <a:latin typeface="Arial"/>
                <a:ea typeface="Arial"/>
                <a:cs typeface="Arial"/>
                <a:sym typeface="Arial"/>
              </a:rPr>
              <a:t>M</a:t>
            </a:r>
            <a:r>
              <a:rPr lang="fr-FR" sz="1600" b="0" i="0" u="none" strike="noStrike">
                <a:solidFill>
                  <a:srgbClr val="000000"/>
                </a:solidFill>
                <a:latin typeface="Arial"/>
                <a:ea typeface="Arial"/>
                <a:cs typeface="Arial"/>
                <a:sym typeface="Arial"/>
              </a:rPr>
              <a:t>asse molaire moléculaire de l’eau :</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Lorsque ce n'est pas précisé, la masse molaire sous-entend la masse molaire moléculaire. </a:t>
            </a:r>
            <a:endParaRPr sz="1600">
              <a:solidFill>
                <a:schemeClr val="dk1"/>
              </a:solidFill>
              <a:latin typeface="Arial"/>
              <a:ea typeface="Arial"/>
              <a:cs typeface="Arial"/>
              <a:sym typeface="Arial"/>
            </a:endParaRPr>
          </a:p>
        </p:txBody>
      </p:sp>
      <p:sp>
        <p:nvSpPr>
          <p:cNvPr id="2" name="Google Shape;85;p1">
            <a:extLst>
              <a:ext uri="{FF2B5EF4-FFF2-40B4-BE49-F238E27FC236}">
                <a16:creationId xmlns:a16="http://schemas.microsoft.com/office/drawing/2014/main" id="{356C78CF-B411-2B7F-A1C3-4A1F33079724}"/>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5C015BEF-4DE3-192B-93F0-5E32593638E9}"/>
                  </a:ext>
                </a:extLst>
              </p:cNvPr>
              <p:cNvSpPr txBox="1"/>
              <p:nvPr/>
            </p:nvSpPr>
            <p:spPr>
              <a:xfrm>
                <a:off x="272688" y="5351138"/>
                <a:ext cx="5823311" cy="338554"/>
              </a:xfrm>
              <a:prstGeom prst="rect">
                <a:avLst/>
              </a:prstGeom>
              <a:noFill/>
            </p:spPr>
            <p:txBody>
              <a:bodyPr wrap="square" rtlCol="0">
                <a:spAutoFit/>
              </a:bodyPr>
              <a:lstStyle/>
              <a:p>
                <a:pPr algn="ct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M</a:t>
                </a:r>
                <a:r>
                  <a:rPr lang="fr-FR" sz="1600" b="0" i="1" u="none" strike="noStrike"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H2O</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 = 2 </a:t>
                </a:r>
                <a14:m>
                  <m:oMath xmlns:m="http://schemas.openxmlformats.org/officeDocument/2006/math">
                    <m:r>
                      <a:rPr lang="fr-CH" sz="1600" b="1" i="1" u="none" strike="noStrike" baseline="0" dirty="0" smtClean="0">
                        <a:solidFill>
                          <a:srgbClr val="000000"/>
                        </a:solidFill>
                        <a:latin typeface="Cambria Math" panose="02040503050406030204" pitchFamily="18" charset="0"/>
                        <a:ea typeface="Cambria Math" panose="02040503050406030204" pitchFamily="18" charset="0"/>
                      </a:rPr>
                      <m:t>⋅</m:t>
                    </m:r>
                  </m:oMath>
                </a14:m>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 M</a:t>
                </a:r>
                <a:r>
                  <a:rPr lang="fr-FR" sz="1600" b="0" i="1" u="none" strike="noStrike"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H</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 + M</a:t>
                </a:r>
                <a:r>
                  <a:rPr lang="fr-FR" sz="1600" b="0" i="1" u="none" strike="noStrike"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O</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 = 2 + 16 = 18 [g/mol]</a:t>
                </a:r>
                <a:endParaRPr lang="fr-CH" sz="1600" i="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ZoneTexte 2">
                <a:extLst>
                  <a:ext uri="{FF2B5EF4-FFF2-40B4-BE49-F238E27FC236}">
                    <a16:creationId xmlns:a16="http://schemas.microsoft.com/office/drawing/2014/main" id="{5C015BEF-4DE3-192B-93F0-5E32593638E9}"/>
                  </a:ext>
                </a:extLst>
              </p:cNvPr>
              <p:cNvSpPr txBox="1">
                <a:spLocks noRot="1" noChangeAspect="1" noMove="1" noResize="1" noEditPoints="1" noAdjustHandles="1" noChangeArrowheads="1" noChangeShapeType="1" noTextEdit="1"/>
              </p:cNvSpPr>
              <p:nvPr/>
            </p:nvSpPr>
            <p:spPr>
              <a:xfrm>
                <a:off x="272688" y="5351138"/>
                <a:ext cx="5823311" cy="338554"/>
              </a:xfrm>
              <a:prstGeom prst="rect">
                <a:avLst/>
              </a:prstGeom>
              <a:blipFill>
                <a:blip r:embed="rId3"/>
                <a:stretch>
                  <a:fillRect t="-7273" b="-21818"/>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B7C56999-66A9-BAC9-4421-96FCC8515ECA}"/>
                  </a:ext>
                </a:extLst>
              </p:cNvPr>
              <p:cNvSpPr txBox="1"/>
              <p:nvPr/>
            </p:nvSpPr>
            <p:spPr>
              <a:xfrm>
                <a:off x="272688" y="4489364"/>
                <a:ext cx="5823311" cy="338554"/>
              </a:xfrm>
              <a:prstGeom prst="rect">
                <a:avLst/>
              </a:prstGeom>
              <a:noFill/>
            </p:spPr>
            <p:txBody>
              <a:bodyPr wrap="square" rtlCol="0">
                <a:spAutoFit/>
              </a:bodyPr>
              <a:lstStyle/>
              <a:p>
                <a:pPr algn="ctr"/>
                <a: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M</a:t>
                </a:r>
                <a:r>
                  <a:rPr lang="fr-CH" sz="1600" i="1"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H2</a:t>
                </a:r>
                <a: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 = 2 </a:t>
                </a:r>
                <a14:m>
                  <m:oMath xmlns:m="http://schemas.openxmlformats.org/officeDocument/2006/math">
                    <m:r>
                      <a:rPr lang="fr-CH" sz="1600" b="1" i="1" dirty="0">
                        <a:solidFill>
                          <a:srgbClr val="000000"/>
                        </a:solidFill>
                        <a:latin typeface="Cambria Math" panose="02040503050406030204" pitchFamily="18" charset="0"/>
                        <a:ea typeface="Cambria Math" panose="02040503050406030204" pitchFamily="18" charset="0"/>
                      </a:rPr>
                      <m:t>⋅</m:t>
                    </m:r>
                  </m:oMath>
                </a14:m>
                <a: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 M</a:t>
                </a:r>
                <a:r>
                  <a:rPr lang="fr-CH" sz="1600" i="1"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H</a:t>
                </a:r>
                <a: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 = 0,002 [kg/mol] = 2 [g/mol]</a:t>
                </a:r>
                <a:endParaRPr lang="fr-CH" sz="1600" i="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 name="ZoneTexte 3">
                <a:extLst>
                  <a:ext uri="{FF2B5EF4-FFF2-40B4-BE49-F238E27FC236}">
                    <a16:creationId xmlns:a16="http://schemas.microsoft.com/office/drawing/2014/main" id="{B7C56999-66A9-BAC9-4421-96FCC8515ECA}"/>
                  </a:ext>
                </a:extLst>
              </p:cNvPr>
              <p:cNvSpPr txBox="1">
                <a:spLocks noRot="1" noChangeAspect="1" noMove="1" noResize="1" noEditPoints="1" noAdjustHandles="1" noChangeArrowheads="1" noChangeShapeType="1" noTextEdit="1"/>
              </p:cNvSpPr>
              <p:nvPr/>
            </p:nvSpPr>
            <p:spPr>
              <a:xfrm>
                <a:off x="272688" y="4489364"/>
                <a:ext cx="5823311" cy="338554"/>
              </a:xfrm>
              <a:prstGeom prst="rect">
                <a:avLst/>
              </a:prstGeom>
              <a:blipFill>
                <a:blip r:embed="rId4"/>
                <a:stretch>
                  <a:fillRect t="-7143" b="-19643"/>
                </a:stretch>
              </a:blipFill>
            </p:spPr>
            <p:txBody>
              <a:bodyPr/>
              <a:lstStyle/>
              <a:p>
                <a:r>
                  <a:rPr lang="fr-CH">
                    <a:noFill/>
                  </a:rPr>
                  <a:t> </a:t>
                </a:r>
              </a:p>
            </p:txBody>
          </p:sp>
        </mc:Fallback>
      </mc:AlternateContent>
      <p:sp>
        <p:nvSpPr>
          <p:cNvPr id="5" name="ZoneTexte 4">
            <a:extLst>
              <a:ext uri="{FF2B5EF4-FFF2-40B4-BE49-F238E27FC236}">
                <a16:creationId xmlns:a16="http://schemas.microsoft.com/office/drawing/2014/main" id="{10F56D3A-F68B-59AD-1665-32C24B02347F}"/>
              </a:ext>
            </a:extLst>
          </p:cNvPr>
          <p:cNvSpPr txBox="1"/>
          <p:nvPr/>
        </p:nvSpPr>
        <p:spPr>
          <a:xfrm>
            <a:off x="272688" y="3623025"/>
            <a:ext cx="5823311" cy="338554"/>
          </a:xfrm>
          <a:prstGeom prst="rect">
            <a:avLst/>
          </a:prstGeom>
          <a:noFill/>
        </p:spPr>
        <p:txBody>
          <a:bodyPr wrap="square" rtlCol="0">
            <a:spAutoFit/>
          </a:bodyPr>
          <a:lstStyle/>
          <a:p>
            <a:pPr algn="ctr"/>
            <a:r>
              <a:rPr lang="fr-FR"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M</a:t>
            </a:r>
            <a:r>
              <a:rPr lang="fr-FR" sz="1600" i="1"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H</a:t>
            </a:r>
            <a:r>
              <a:rPr lang="fr-FR"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 = 0,001 [kg/mol] = 1 [g/mol]</a:t>
            </a:r>
            <a:endParaRPr lang="fr-CH" sz="1600" i="1" dirty="0">
              <a:latin typeface="Cambria Math" panose="02040503050406030204" pitchFamily="18" charset="0"/>
              <a:ea typeface="Cambria Math" panose="020405030504060302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17" name="Google Shape;117;p4"/>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18" name="Google Shape;118;p4"/>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pic>
        <p:nvPicPr>
          <p:cNvPr id="119" name="Google Shape;119;p4"/>
          <p:cNvPicPr preferRelativeResize="0"/>
          <p:nvPr/>
        </p:nvPicPr>
        <p:blipFill rotWithShape="1">
          <a:blip r:embed="rId3">
            <a:alphaModFix/>
          </a:blip>
          <a:srcRect t="531" b="957"/>
          <a:stretch/>
        </p:blipFill>
        <p:spPr>
          <a:xfrm>
            <a:off x="1541930" y="690111"/>
            <a:ext cx="9257766" cy="5527810"/>
          </a:xfrm>
          <a:prstGeom prst="rect">
            <a:avLst/>
          </a:prstGeom>
          <a:noFill/>
          <a:ln>
            <a:noFill/>
          </a:ln>
        </p:spPr>
      </p:pic>
      <p:sp>
        <p:nvSpPr>
          <p:cNvPr id="120" name="Google Shape;120;p4"/>
          <p:cNvSpPr txBox="1"/>
          <p:nvPr/>
        </p:nvSpPr>
        <p:spPr>
          <a:xfrm>
            <a:off x="0" y="6396335"/>
            <a:ext cx="47040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a:solidFill>
                  <a:srgbClr val="0000FF"/>
                </a:solidFill>
                <a:latin typeface="Arial"/>
                <a:ea typeface="Arial"/>
                <a:cs typeface="Arial"/>
                <a:sym typeface="Arial"/>
              </a:rPr>
              <a:t>http://commons.wikimedia.org/wiki/File:Tableau_p%C3%A9riodique_des_%C3%A9l%C3%A9ments.svg</a:t>
            </a:r>
            <a:endParaRPr sz="1200">
              <a:solidFill>
                <a:schemeClr val="dk1"/>
              </a:solidFill>
              <a:latin typeface="Arial"/>
              <a:ea typeface="Arial"/>
              <a:cs typeface="Arial"/>
              <a:sym typeface="Arial"/>
            </a:endParaRPr>
          </a:p>
        </p:txBody>
      </p:sp>
      <p:sp>
        <p:nvSpPr>
          <p:cNvPr id="2" name="Google Shape;85;p1">
            <a:extLst>
              <a:ext uri="{FF2B5EF4-FFF2-40B4-BE49-F238E27FC236}">
                <a16:creationId xmlns:a16="http://schemas.microsoft.com/office/drawing/2014/main" id="{F74242AA-09D8-E0C5-F119-DA7FE4C4C299}"/>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26" name="Google Shape;126;p5"/>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dirty="0" err="1">
                <a:solidFill>
                  <a:srgbClr val="7F7F7F"/>
                </a:solidFill>
                <a:latin typeface="Arimo"/>
                <a:ea typeface="Arimo"/>
                <a:cs typeface="Arimo"/>
                <a:sym typeface="Arimo"/>
              </a:rPr>
              <a:t>Renewable</a:t>
            </a:r>
            <a:r>
              <a:rPr lang="fr-FR" sz="1400" i="0" dirty="0">
                <a:solidFill>
                  <a:srgbClr val="7F7F7F"/>
                </a:solidFill>
                <a:latin typeface="Arimo"/>
                <a:ea typeface="Arimo"/>
                <a:cs typeface="Arimo"/>
                <a:sym typeface="Arimo"/>
              </a:rPr>
              <a:t> Energies Cluster</a:t>
            </a:r>
            <a:endParaRPr dirty="0"/>
          </a:p>
          <a:p>
            <a:pPr marL="0" marR="0" lvl="0" indent="0" algn="ctr" rtl="0">
              <a:spcBef>
                <a:spcPts val="0"/>
              </a:spcBef>
              <a:spcAft>
                <a:spcPts val="0"/>
              </a:spcAft>
              <a:buNone/>
            </a:pPr>
            <a:endParaRPr sz="1400" dirty="0">
              <a:solidFill>
                <a:srgbClr val="7F7F7F"/>
              </a:solidFill>
              <a:latin typeface="Arimo"/>
              <a:ea typeface="Arimo"/>
              <a:cs typeface="Arimo"/>
              <a:sym typeface="Arimo"/>
            </a:endParaRPr>
          </a:p>
        </p:txBody>
      </p:sp>
      <p:sp>
        <p:nvSpPr>
          <p:cNvPr id="127" name="Google Shape;127;p5"/>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28" name="Google Shape;128;p5"/>
          <p:cNvSpPr txBox="1"/>
          <p:nvPr/>
        </p:nvSpPr>
        <p:spPr>
          <a:xfrm>
            <a:off x="272688" y="710056"/>
            <a:ext cx="5811085"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600"/>
              <a:buFont typeface="Calibri"/>
              <a:buAutoNum type="arabicPeriod" startAt="3"/>
            </a:pPr>
            <a:r>
              <a:rPr lang="fr-FR" sz="1600" b="0" i="0" u="none" strike="noStrike" dirty="0">
                <a:solidFill>
                  <a:srgbClr val="000000"/>
                </a:solidFill>
                <a:latin typeface="Arial"/>
                <a:ea typeface="Arial"/>
                <a:cs typeface="Arial"/>
                <a:sym typeface="Arial"/>
              </a:rPr>
              <a:t>Dans les conditions d’application aux bâtiments, le comportement des gaz (air, vapeur d’eau, etc.) est assimilable à celui des gaz parfaits : </a:t>
            </a:r>
            <a:br>
              <a:rPr lang="fr-FR" sz="1600" b="0" i="0" u="none" strike="noStrike" dirty="0">
                <a:solidFill>
                  <a:srgbClr val="000000"/>
                </a:solidFill>
                <a:latin typeface="Arial"/>
                <a:ea typeface="Arial"/>
                <a:cs typeface="Arial"/>
                <a:sym typeface="Arial"/>
              </a:rPr>
            </a:br>
            <a:br>
              <a:rPr lang="fr-FR" sz="1600" b="0" i="0" u="none" strike="noStrike" dirty="0">
                <a:solidFill>
                  <a:srgbClr val="000000"/>
                </a:solidFill>
                <a:latin typeface="Arial"/>
                <a:ea typeface="Arial"/>
                <a:cs typeface="Arial"/>
                <a:sym typeface="Arial"/>
              </a:rPr>
            </a:br>
            <a:br>
              <a:rPr lang="fr-FR" sz="1600" b="0" i="0" u="none" strike="noStrike" dirty="0">
                <a:solidFill>
                  <a:srgbClr val="000000"/>
                </a:solidFill>
                <a:latin typeface="Arial"/>
                <a:ea typeface="Arial"/>
                <a:cs typeface="Arial"/>
                <a:sym typeface="Arial"/>
              </a:rPr>
            </a:br>
            <a:br>
              <a:rPr lang="fr-FR" sz="1600" b="0" i="0" u="none" strike="noStrike" dirty="0">
                <a:solidFill>
                  <a:srgbClr val="000000"/>
                </a:solidFill>
                <a:latin typeface="Arial"/>
                <a:ea typeface="Arial"/>
                <a:cs typeface="Arial"/>
                <a:sym typeface="Arial"/>
              </a:rPr>
            </a:br>
            <a:br>
              <a:rPr lang="fr-FR" sz="1600" b="0" i="0" u="none" strike="noStrike" dirty="0">
                <a:solidFill>
                  <a:srgbClr val="000000"/>
                </a:solidFill>
                <a:latin typeface="Arial"/>
                <a:ea typeface="Arial"/>
                <a:cs typeface="Arial"/>
                <a:sym typeface="Arial"/>
              </a:rPr>
            </a:br>
            <a:r>
              <a:rPr lang="fr-FR" sz="1600" b="0" i="0" u="none" strike="noStrike" dirty="0">
                <a:solidFill>
                  <a:srgbClr val="000000"/>
                </a:solidFill>
                <a:latin typeface="Arial"/>
                <a:ea typeface="Arial"/>
                <a:cs typeface="Arial"/>
                <a:sym typeface="Arial"/>
              </a:rPr>
              <a:t>La masse volumique est donc proportionnelle à la pression et inversement proportionnelle à la température. </a:t>
            </a:r>
            <a:br>
              <a:rPr lang="fr-FR" sz="1600" b="0" i="0" u="none" strike="noStrike" dirty="0">
                <a:solidFill>
                  <a:srgbClr val="000000"/>
                </a:solidFill>
                <a:latin typeface="Arial"/>
                <a:ea typeface="Arial"/>
                <a:cs typeface="Arial"/>
                <a:sym typeface="Arial"/>
              </a:rPr>
            </a:br>
            <a:br>
              <a:rPr lang="fr-FR" sz="1600" b="0" i="0" u="none" strike="noStrike" dirty="0">
                <a:solidFill>
                  <a:srgbClr val="000000"/>
                </a:solidFill>
                <a:latin typeface="Arial"/>
                <a:ea typeface="Arial"/>
                <a:cs typeface="Arial"/>
                <a:sym typeface="Arial"/>
              </a:rPr>
            </a:br>
            <a:r>
              <a:rPr lang="fr-FR" sz="1600" b="0" i="0" u="none" strike="noStrike" dirty="0">
                <a:solidFill>
                  <a:srgbClr val="000000"/>
                </a:solidFill>
                <a:latin typeface="Arial"/>
                <a:ea typeface="Arial"/>
                <a:cs typeface="Arial"/>
                <a:sym typeface="Arial"/>
              </a:rPr>
              <a:t>Comparons deux états d’un même gaz (ρ, p, T) et (ρ’, p’, T’), l’équation (1) donne : </a:t>
            </a:r>
            <a:endParaRPr sz="1600" dirty="0">
              <a:solidFill>
                <a:schemeClr val="dk1"/>
              </a:solidFill>
              <a:latin typeface="Arial"/>
              <a:ea typeface="Arial"/>
              <a:cs typeface="Arial"/>
              <a:sym typeface="Arial"/>
            </a:endParaRPr>
          </a:p>
        </p:txBody>
      </p:sp>
      <p:sp>
        <p:nvSpPr>
          <p:cNvPr id="2" name="Google Shape;85;p1">
            <a:extLst>
              <a:ext uri="{FF2B5EF4-FFF2-40B4-BE49-F238E27FC236}">
                <a16:creationId xmlns:a16="http://schemas.microsoft.com/office/drawing/2014/main" id="{895EF481-CEA1-9264-5AFC-643F3A9BE4B0}"/>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AE135521-F537-0DEE-C22F-DE5FE666BC6F}"/>
                  </a:ext>
                </a:extLst>
              </p:cNvPr>
              <p:cNvSpPr txBox="1"/>
              <p:nvPr/>
            </p:nvSpPr>
            <p:spPr>
              <a:xfrm>
                <a:off x="603567" y="4492839"/>
                <a:ext cx="5614353" cy="11728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CH" sz="1800" b="0" i="1" smtClean="0">
                              <a:latin typeface="Cambria Math" panose="02040503050406030204" pitchFamily="18" charset="0"/>
                              <a:ea typeface="Cambria Math" panose="02040503050406030204" pitchFamily="18" charset="0"/>
                            </a:rPr>
                          </m:ctrlPr>
                        </m:sSupPr>
                        <m:e>
                          <m:r>
                            <a:rPr lang="fr-CH" sz="1800" i="1" smtClean="0">
                              <a:latin typeface="Cambria Math" panose="02040503050406030204" pitchFamily="18" charset="0"/>
                              <a:ea typeface="Cambria Math" panose="02040503050406030204" pitchFamily="18" charset="0"/>
                            </a:rPr>
                            <m:t>𝜌</m:t>
                          </m:r>
                        </m:e>
                        <m:sup>
                          <m:r>
                            <a:rPr lang="fr-CH" sz="1800" b="0" i="1" smtClean="0">
                              <a:latin typeface="Cambria Math" panose="02040503050406030204" pitchFamily="18" charset="0"/>
                              <a:ea typeface="Cambria Math" panose="02040503050406030204" pitchFamily="18" charset="0"/>
                            </a:rPr>
                            <m:t>′</m:t>
                          </m:r>
                        </m:sup>
                      </m:sSup>
                      <m:r>
                        <a:rPr lang="fr-CH" sz="1800" b="0" i="1" smtClean="0">
                          <a:latin typeface="Cambria Math" panose="02040503050406030204" pitchFamily="18" charset="0"/>
                          <a:ea typeface="Cambria Math" panose="02040503050406030204" pitchFamily="18" charset="0"/>
                        </a:rPr>
                        <m:t>=</m:t>
                      </m:r>
                      <m:f>
                        <m:fPr>
                          <m:ctrlPr>
                            <a:rPr lang="fr-CH" sz="1800" b="0" i="1" smtClean="0">
                              <a:latin typeface="Cambria Math" panose="02040503050406030204" pitchFamily="18" charset="0"/>
                              <a:ea typeface="Cambria Math" panose="02040503050406030204" pitchFamily="18" charset="0"/>
                            </a:rPr>
                          </m:ctrlPr>
                        </m:fPr>
                        <m:num>
                          <m:r>
                            <a:rPr lang="fr-CH" sz="1800" b="0" i="1" smtClean="0">
                              <a:latin typeface="Cambria Math" panose="02040503050406030204" pitchFamily="18" charset="0"/>
                              <a:ea typeface="Cambria Math" panose="02040503050406030204" pitchFamily="18" charset="0"/>
                            </a:rPr>
                            <m:t>𝑝</m:t>
                          </m:r>
                          <m:r>
                            <a:rPr lang="fr-CH" sz="1800" b="0" i="1" smtClean="0">
                              <a:latin typeface="Cambria Math" panose="02040503050406030204" pitchFamily="18" charset="0"/>
                              <a:ea typeface="Cambria Math" panose="02040503050406030204" pitchFamily="18" charset="0"/>
                            </a:rPr>
                            <m:t>′</m:t>
                          </m:r>
                          <m:r>
                            <a:rPr lang="fr-CH" sz="1800" b="0" i="1" smtClean="0">
                              <a:latin typeface="Cambria Math" panose="02040503050406030204" pitchFamily="18" charset="0"/>
                              <a:ea typeface="Cambria Math" panose="02040503050406030204" pitchFamily="18" charset="0"/>
                            </a:rPr>
                            <m:t>𝑇</m:t>
                          </m:r>
                        </m:num>
                        <m:den>
                          <m:r>
                            <a:rPr lang="fr-CH" sz="1800" b="0" i="1" smtClean="0">
                              <a:latin typeface="Cambria Math" panose="02040503050406030204" pitchFamily="18" charset="0"/>
                              <a:ea typeface="Cambria Math" panose="02040503050406030204" pitchFamily="18" charset="0"/>
                            </a:rPr>
                            <m:t>𝑝</m:t>
                          </m:r>
                          <m:sSup>
                            <m:sSupPr>
                              <m:ctrlPr>
                                <a:rPr lang="fr-CH" sz="1800" b="0" i="1" smtClean="0">
                                  <a:latin typeface="Cambria Math" panose="02040503050406030204" pitchFamily="18" charset="0"/>
                                  <a:ea typeface="Cambria Math" panose="02040503050406030204" pitchFamily="18" charset="0"/>
                                </a:rPr>
                              </m:ctrlPr>
                            </m:sSupPr>
                            <m:e>
                              <m:r>
                                <a:rPr lang="fr-CH" sz="1800" b="0" i="1" smtClean="0">
                                  <a:latin typeface="Cambria Math" panose="02040503050406030204" pitchFamily="18" charset="0"/>
                                  <a:ea typeface="Cambria Math" panose="02040503050406030204" pitchFamily="18" charset="0"/>
                                </a:rPr>
                                <m:t>𝑇</m:t>
                              </m:r>
                            </m:e>
                            <m:sup>
                              <m:r>
                                <a:rPr lang="fr-CH" sz="1800" b="0" i="1" smtClean="0">
                                  <a:latin typeface="Cambria Math" panose="02040503050406030204" pitchFamily="18" charset="0"/>
                                  <a:ea typeface="Cambria Math" panose="02040503050406030204" pitchFamily="18" charset="0"/>
                                </a:rPr>
                                <m:t>′</m:t>
                              </m:r>
                            </m:sup>
                          </m:sSup>
                        </m:den>
                      </m:f>
                      <m:r>
                        <a:rPr lang="fr-CH" sz="1800" b="0" i="1" smtClean="0">
                          <a:latin typeface="Cambria Math" panose="02040503050406030204" pitchFamily="18" charset="0"/>
                          <a:ea typeface="Cambria Math" panose="02040503050406030204" pitchFamily="18" charset="0"/>
                        </a:rPr>
                        <m:t> ∙</m:t>
                      </m:r>
                      <m:r>
                        <a:rPr lang="fr-CH" sz="1800" b="0" i="1" smtClean="0">
                          <a:latin typeface="Cambria Math" panose="02040503050406030204" pitchFamily="18" charset="0"/>
                          <a:ea typeface="Cambria Math" panose="02040503050406030204" pitchFamily="18" charset="0"/>
                        </a:rPr>
                        <m:t>𝜌</m:t>
                      </m:r>
                      <m:r>
                        <a:rPr lang="fr-CH" sz="1800" b="0" i="1" smtClean="0">
                          <a:latin typeface="Cambria Math" panose="02040503050406030204" pitchFamily="18" charset="0"/>
                          <a:ea typeface="Cambria Math" panose="02040503050406030204" pitchFamily="18" charset="0"/>
                        </a:rPr>
                        <m:t>   (</m:t>
                      </m:r>
                      <m:r>
                        <a:rPr lang="fr-CH" sz="1800" b="0" i="1" smtClean="0">
                          <a:latin typeface="Cambria Math" panose="02040503050406030204" pitchFamily="18" charset="0"/>
                          <a:ea typeface="Cambria Math" panose="02040503050406030204" pitchFamily="18" charset="0"/>
                        </a:rPr>
                        <m:t>2</m:t>
                      </m:r>
                      <m:r>
                        <a:rPr lang="fr-CH" sz="1800" b="0" i="1" smtClean="0">
                          <a:latin typeface="Cambria Math" panose="02040503050406030204" pitchFamily="18" charset="0"/>
                          <a:ea typeface="Cambria Math" panose="02040503050406030204" pitchFamily="18" charset="0"/>
                        </a:rPr>
                        <m:t>)</m:t>
                      </m:r>
                    </m:oMath>
                  </m:oMathPara>
                </a14:m>
                <a:endParaRPr lang="fr-CH" sz="1800" dirty="0">
                  <a:latin typeface="Cambria Math" panose="02040503050406030204" pitchFamily="18" charset="0"/>
                  <a:ea typeface="Cambria Math" panose="02040503050406030204" pitchFamily="18" charset="0"/>
                </a:endParaRPr>
              </a:p>
              <a:p>
                <a:endParaRPr lang="fr-CH" sz="1600" dirty="0">
                  <a:latin typeface="Cambria Math" panose="02040503050406030204" pitchFamily="18" charset="0"/>
                  <a:ea typeface="Cambria Math" panose="02040503050406030204" pitchFamily="18" charset="0"/>
                </a:endParaRPr>
              </a:p>
              <a:p>
                <a:endParaRPr lang="fr-CH" sz="1600" dirty="0"/>
              </a:p>
            </p:txBody>
          </p:sp>
        </mc:Choice>
        <mc:Fallback xmlns="">
          <p:sp>
            <p:nvSpPr>
              <p:cNvPr id="3" name="ZoneTexte 2">
                <a:extLst>
                  <a:ext uri="{FF2B5EF4-FFF2-40B4-BE49-F238E27FC236}">
                    <a16:creationId xmlns:a16="http://schemas.microsoft.com/office/drawing/2014/main" id="{AE135521-F537-0DEE-C22F-DE5FE666BC6F}"/>
                  </a:ext>
                </a:extLst>
              </p:cNvPr>
              <p:cNvSpPr txBox="1">
                <a:spLocks noRot="1" noChangeAspect="1" noMove="1" noResize="1" noEditPoints="1" noAdjustHandles="1" noChangeArrowheads="1" noChangeShapeType="1" noTextEdit="1"/>
              </p:cNvSpPr>
              <p:nvPr/>
            </p:nvSpPr>
            <p:spPr>
              <a:xfrm>
                <a:off x="603567" y="4492839"/>
                <a:ext cx="5614353" cy="1172885"/>
              </a:xfrm>
              <a:prstGeom prst="rect">
                <a:avLst/>
              </a:prstGeom>
              <a:blipFill>
                <a:blip r:embed="rId3"/>
                <a:stretch>
                  <a:fillRect/>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D789D4DB-72E1-35F3-339E-8E2456D788EA}"/>
                  </a:ext>
                </a:extLst>
              </p:cNvPr>
              <p:cNvSpPr txBox="1"/>
              <p:nvPr/>
            </p:nvSpPr>
            <p:spPr>
              <a:xfrm>
                <a:off x="603567" y="2264466"/>
                <a:ext cx="5614353" cy="5811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𝑃𝑉</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 </m:t>
                      </m:r>
                      <m:r>
                        <a:rPr lang="fr-CH" sz="1700" b="0" i="1" u="none" strike="noStrike" baseline="0" dirty="0" err="1" smtClean="0">
                          <a:solidFill>
                            <a:srgbClr val="000000"/>
                          </a:solidFill>
                          <a:latin typeface="Cambria Math" panose="02040503050406030204" pitchFamily="18" charset="0"/>
                          <a:ea typeface="Cambria Math" panose="02040503050406030204" pitchFamily="18" charset="0"/>
                        </a:rPr>
                        <m:t>𝑛𝑅𝑇</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𝑒𝑡</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𝑛</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m:t>
                      </m:r>
                      <m:f>
                        <m:fPr>
                          <m:ctrlPr>
                            <a:rPr lang="fr-CH" sz="1700" i="1" u="none" strike="noStrike" baseline="0" dirty="0" smtClean="0">
                              <a:solidFill>
                                <a:srgbClr val="000000"/>
                              </a:solidFill>
                              <a:latin typeface="Cambria Math" panose="02040503050406030204" pitchFamily="18" charset="0"/>
                              <a:ea typeface="Cambria Math" panose="02040503050406030204" pitchFamily="18" charset="0"/>
                            </a:rPr>
                          </m:ctrlPr>
                        </m:fPr>
                        <m:num>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𝑚</m:t>
                          </m:r>
                        </m:num>
                        <m:den>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𝑀</m:t>
                          </m:r>
                        </m:den>
                      </m:f>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𝑒𝑡</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𝜌</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m:t>
                      </m:r>
                      <m:f>
                        <m:fPr>
                          <m:ctrlPr>
                            <a:rPr lang="fr-CH" sz="1700" i="1" u="none" strike="noStrike" baseline="0" dirty="0" smtClean="0">
                              <a:solidFill>
                                <a:srgbClr val="000000"/>
                              </a:solidFill>
                              <a:latin typeface="Cambria Math" panose="02040503050406030204" pitchFamily="18" charset="0"/>
                              <a:ea typeface="Cambria Math" panose="02040503050406030204" pitchFamily="18" charset="0"/>
                            </a:rPr>
                          </m:ctrlPr>
                        </m:fPr>
                        <m:num>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𝑚</m:t>
                          </m:r>
                        </m:num>
                        <m:den>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𝑉</m:t>
                          </m:r>
                        </m:den>
                      </m:f>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   </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𝜌</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𝑃</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m:t>
                      </m:r>
                      <m:f>
                        <m:fPr>
                          <m:ctrlPr>
                            <a:rPr lang="fr-CH" sz="1700" i="1" u="none" strike="noStrike" baseline="0" dirty="0" smtClean="0">
                              <a:solidFill>
                                <a:srgbClr val="000000"/>
                              </a:solidFill>
                              <a:latin typeface="Cambria Math" panose="02040503050406030204" pitchFamily="18" charset="0"/>
                              <a:ea typeface="Cambria Math" panose="02040503050406030204" pitchFamily="18" charset="0"/>
                            </a:rPr>
                          </m:ctrlPr>
                        </m:fPr>
                        <m:num>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𝑀</m:t>
                          </m:r>
                        </m:num>
                        <m:den>
                          <m:r>
                            <a:rPr lang="fr-CH" sz="1700" b="0" i="1" dirty="0">
                              <a:solidFill>
                                <a:srgbClr val="000000"/>
                              </a:solidFill>
                              <a:latin typeface="Cambria Math" panose="02040503050406030204" pitchFamily="18" charset="0"/>
                              <a:ea typeface="Cambria Math" panose="02040503050406030204" pitchFamily="18" charset="0"/>
                            </a:rPr>
                            <m:t>𝑅</m:t>
                          </m:r>
                          <m:r>
                            <a:rPr lang="fr-CH" sz="1700" b="0" i="1" dirty="0" smtClean="0">
                              <a:solidFill>
                                <a:srgbClr val="000000"/>
                              </a:solidFill>
                              <a:latin typeface="Cambria Math" panose="02040503050406030204" pitchFamily="18" charset="0"/>
                              <a:ea typeface="Cambria Math" panose="02040503050406030204" pitchFamily="18" charset="0"/>
                            </a:rPr>
                            <m:t>𝑇</m:t>
                          </m:r>
                        </m:den>
                      </m:f>
                      <m:r>
                        <a:rPr lang="fr-CH" sz="1700" b="0" i="1" dirty="0" smtClean="0">
                          <a:solidFill>
                            <a:srgbClr val="000000"/>
                          </a:solidFill>
                          <a:latin typeface="Cambria Math" panose="02040503050406030204" pitchFamily="18" charset="0"/>
                          <a:ea typeface="Cambria Math" panose="02040503050406030204" pitchFamily="18" charset="0"/>
                        </a:rPr>
                        <m:t>  </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1</m:t>
                      </m:r>
                      <m:r>
                        <a:rPr lang="fr-CH" sz="1700" b="0" i="1" u="none" strike="noStrike" baseline="0" dirty="0" smtClean="0">
                          <a:solidFill>
                            <a:srgbClr val="000000"/>
                          </a:solidFill>
                          <a:latin typeface="Cambria Math" panose="02040503050406030204" pitchFamily="18" charset="0"/>
                          <a:ea typeface="Cambria Math" panose="02040503050406030204" pitchFamily="18" charset="0"/>
                        </a:rPr>
                        <m:t>) </m:t>
                      </m:r>
                    </m:oMath>
                  </m:oMathPara>
                </a14:m>
                <a:endParaRPr lang="fr-CH" sz="1700" i="1" u="none" strike="noStrike" baseline="0" dirty="0">
                  <a:solidFill>
                    <a:srgbClr val="00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4" name="ZoneTexte 3">
                <a:extLst>
                  <a:ext uri="{FF2B5EF4-FFF2-40B4-BE49-F238E27FC236}">
                    <a16:creationId xmlns:a16="http://schemas.microsoft.com/office/drawing/2014/main" id="{D789D4DB-72E1-35F3-339E-8E2456D788EA}"/>
                  </a:ext>
                </a:extLst>
              </p:cNvPr>
              <p:cNvSpPr txBox="1">
                <a:spLocks noRot="1" noChangeAspect="1" noMove="1" noResize="1" noEditPoints="1" noAdjustHandles="1" noChangeArrowheads="1" noChangeShapeType="1" noTextEdit="1"/>
              </p:cNvSpPr>
              <p:nvPr/>
            </p:nvSpPr>
            <p:spPr>
              <a:xfrm>
                <a:off x="603567" y="2264466"/>
                <a:ext cx="5614353" cy="581121"/>
              </a:xfrm>
              <a:prstGeom prst="rect">
                <a:avLst/>
              </a:prstGeom>
              <a:blipFill>
                <a:blip r:embed="rId4"/>
                <a:stretch>
                  <a:fillRect/>
                </a:stretch>
              </a:blipFill>
            </p:spPr>
            <p:txBody>
              <a:bodyPr/>
              <a:lstStyle/>
              <a:p>
                <a:r>
                  <a:rPr lang="fr-CH">
                    <a:noFill/>
                  </a:rPr>
                  <a:t> </a:t>
                </a:r>
              </a:p>
            </p:txBody>
          </p:sp>
        </mc:Fallback>
      </mc:AlternateContent>
      <p:sp>
        <p:nvSpPr>
          <p:cNvPr id="9" name="Google Shape;99;p2">
            <a:extLst>
              <a:ext uri="{FF2B5EF4-FFF2-40B4-BE49-F238E27FC236}">
                <a16:creationId xmlns:a16="http://schemas.microsoft.com/office/drawing/2014/main" id="{3A626D11-B8F4-4C68-B754-DA8DEF6D6118}"/>
              </a:ext>
            </a:extLst>
          </p:cNvPr>
          <p:cNvSpPr txBox="1"/>
          <p:nvPr/>
        </p:nvSpPr>
        <p:spPr>
          <a:xfrm>
            <a:off x="6145387" y="954628"/>
            <a:ext cx="5811085"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rgbClr val="000000"/>
              </a:solidFill>
              <a:latin typeface="Arial"/>
              <a:ea typeface="Arial"/>
              <a:cs typeface="Arial"/>
              <a:sym typeface="Arial"/>
            </a:endParaRPr>
          </a:p>
          <a:p>
            <a:pPr marR="0" lvl="0" algn="l" rtl="0">
              <a:spcBef>
                <a:spcPts val="0"/>
              </a:spcBef>
              <a:spcAft>
                <a:spcPts val="0"/>
              </a:spcAft>
              <a:buClr>
                <a:srgbClr val="000000"/>
              </a:buClr>
              <a:buSzPts val="1600"/>
            </a:pPr>
            <a:r>
              <a:rPr lang="fr-FR" sz="1600" b="0" i="0" u="none" strike="noStrike" dirty="0">
                <a:solidFill>
                  <a:srgbClr val="000000"/>
                </a:solidFill>
                <a:latin typeface="Arial"/>
                <a:ea typeface="Arial"/>
                <a:cs typeface="Arial"/>
                <a:sym typeface="Arial"/>
              </a:rPr>
              <a:t>À pression atmosphérique et à température </a:t>
            </a:r>
            <a:r>
              <a:rPr lang="fr-FR" sz="1600" i="0" u="none" strike="noStrike" dirty="0">
                <a:solidFill>
                  <a:srgbClr val="000000"/>
                </a:solidFill>
                <a:latin typeface="Arial"/>
                <a:ea typeface="Arial"/>
                <a:cs typeface="Arial"/>
                <a:sym typeface="Arial"/>
              </a:rPr>
              <a:t>normale</a:t>
            </a:r>
            <a:r>
              <a:rPr lang="fr-FR" sz="1600" b="1" i="0" u="none" strike="noStrike" dirty="0">
                <a:solidFill>
                  <a:srgbClr val="000000"/>
                </a:solidFill>
                <a:latin typeface="Arial"/>
                <a:ea typeface="Arial"/>
                <a:cs typeface="Arial"/>
                <a:sym typeface="Arial"/>
              </a:rPr>
              <a:t> </a:t>
            </a:r>
            <a:r>
              <a:rPr lang="fr-FR" sz="1600" b="0" i="0" u="none" strike="noStrike" dirty="0">
                <a:solidFill>
                  <a:srgbClr val="000000"/>
                </a:solidFill>
                <a:latin typeface="Arial"/>
                <a:ea typeface="Arial"/>
                <a:cs typeface="Arial"/>
                <a:sym typeface="Arial"/>
              </a:rPr>
              <a:t>(c'est-à-dire p = 1'013 hPa ; T = 273,15 [K] = </a:t>
            </a:r>
            <a:r>
              <a:rPr lang="fr-FR" sz="1600" i="0" u="none" strike="noStrike" dirty="0">
                <a:solidFill>
                  <a:srgbClr val="000000"/>
                </a:solidFill>
                <a:latin typeface="Arial"/>
                <a:ea typeface="Arial"/>
                <a:cs typeface="Arial"/>
                <a:sym typeface="Arial"/>
              </a:rPr>
              <a:t>0 [°C]</a:t>
            </a:r>
            <a:r>
              <a:rPr lang="fr-FR" sz="1600" b="0" i="0" u="none" strike="noStrike" dirty="0">
                <a:solidFill>
                  <a:srgbClr val="000000"/>
                </a:solidFill>
                <a:latin typeface="Arial"/>
                <a:ea typeface="Arial"/>
                <a:cs typeface="Arial"/>
                <a:sym typeface="Arial"/>
              </a:rPr>
              <a:t>), N</a:t>
            </a:r>
            <a:r>
              <a:rPr lang="fr-FR" sz="1600" b="0" i="0" u="none" strike="noStrike" baseline="-25000" dirty="0">
                <a:solidFill>
                  <a:srgbClr val="000000"/>
                </a:solidFill>
                <a:latin typeface="Arial"/>
                <a:ea typeface="Arial"/>
                <a:cs typeface="Arial"/>
                <a:sym typeface="Arial"/>
              </a:rPr>
              <a:t>A</a:t>
            </a:r>
            <a:r>
              <a:rPr lang="fr-FR" sz="1600" b="0" i="0" u="none" strike="noStrike" dirty="0">
                <a:solidFill>
                  <a:srgbClr val="000000"/>
                </a:solidFill>
                <a:latin typeface="Arial"/>
                <a:ea typeface="Arial"/>
                <a:cs typeface="Arial"/>
                <a:sym typeface="Arial"/>
              </a:rPr>
              <a:t> molécules de gaz occupent un volume de 22,4·10</a:t>
            </a:r>
            <a:r>
              <a:rPr lang="fr-FR" sz="1600" b="0" i="0" u="none" strike="noStrike" baseline="30000" dirty="0">
                <a:solidFill>
                  <a:srgbClr val="000000"/>
                </a:solidFill>
                <a:latin typeface="Arial"/>
                <a:ea typeface="Arial"/>
                <a:cs typeface="Arial"/>
                <a:sym typeface="Arial"/>
              </a:rPr>
              <a:t>–3</a:t>
            </a:r>
            <a:r>
              <a:rPr lang="fr-FR" sz="1600" b="0" i="0" u="none" strike="noStrike" dirty="0">
                <a:solidFill>
                  <a:srgbClr val="000000"/>
                </a:solidFill>
                <a:latin typeface="Arial"/>
                <a:ea typeface="Arial"/>
                <a:cs typeface="Arial"/>
                <a:sym typeface="Arial"/>
              </a:rPr>
              <a:t> m</a:t>
            </a:r>
            <a:r>
              <a:rPr lang="fr-FR" sz="1600" b="0" i="0" u="none" strike="noStrike" baseline="30000" dirty="0">
                <a:solidFill>
                  <a:srgbClr val="000000"/>
                </a:solidFill>
                <a:latin typeface="Arial"/>
                <a:ea typeface="Arial"/>
                <a:cs typeface="Arial"/>
                <a:sym typeface="Arial"/>
              </a:rPr>
              <a:t>3</a:t>
            </a:r>
            <a:r>
              <a:rPr lang="fr-FR" sz="1600" b="0" i="0" u="none" strike="noStrike" dirty="0">
                <a:solidFill>
                  <a:srgbClr val="000000"/>
                </a:solidFill>
                <a:latin typeface="Arial"/>
                <a:ea typeface="Arial"/>
                <a:cs typeface="Arial"/>
                <a:sym typeface="Arial"/>
              </a:rPr>
              <a:t> soit </a:t>
            </a:r>
            <a:r>
              <a:rPr lang="fr-FR" sz="1600" b="0" i="0" u="none" strike="noStrike" dirty="0">
                <a:solidFill>
                  <a:srgbClr val="FF0000"/>
                </a:solidFill>
                <a:latin typeface="Arial"/>
                <a:ea typeface="Arial"/>
                <a:cs typeface="Arial"/>
                <a:sym typeface="Arial"/>
              </a:rPr>
              <a:t>22,4 litres</a:t>
            </a:r>
            <a:r>
              <a:rPr lang="fr-FR" sz="1600" b="0" i="0" u="none" strike="noStrike" dirty="0">
                <a:solidFill>
                  <a:srgbClr val="000000"/>
                </a:solidFill>
                <a:latin typeface="Arial"/>
                <a:ea typeface="Arial"/>
                <a:cs typeface="Arial"/>
                <a:sym typeface="Arial"/>
              </a:rPr>
              <a:t>. Ce résultat est indépendant de la nature du gaz ; il correspond au modèle du gaz parfait.</a:t>
            </a:r>
            <a:endParaRPr sz="1600"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p:nvPr/>
        </p:nvSpPr>
        <p:spPr>
          <a:xfrm>
            <a:off x="156146" y="765956"/>
            <a:ext cx="5811085"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p>
            <a:pPr marL="800100" marR="0" lvl="1" indent="-342900" algn="l" rtl="0">
              <a:spcBef>
                <a:spcPts val="0"/>
              </a:spcBef>
              <a:spcAft>
                <a:spcPts val="0"/>
              </a:spcAft>
              <a:buClr>
                <a:srgbClr val="000000"/>
              </a:buClr>
              <a:buSzPts val="1600"/>
              <a:buFont typeface="Calibri"/>
              <a:buAutoNum type="alphaLcParenR"/>
            </a:pPr>
            <a:r>
              <a:rPr lang="fr-FR" sz="1600" b="0" i="0" u="none" strike="noStrike" cap="none">
                <a:solidFill>
                  <a:srgbClr val="000000"/>
                </a:solidFill>
                <a:latin typeface="Arial"/>
                <a:ea typeface="Arial"/>
                <a:cs typeface="Arial"/>
                <a:sym typeface="Arial"/>
              </a:rPr>
              <a:t>La pression partielle d'un gaz est la pression causée uniquement par ce gaz, </a:t>
            </a:r>
            <a:r>
              <a:rPr lang="fr-FR" sz="1600" b="1" i="0" u="none" strike="noStrike" cap="none">
                <a:solidFill>
                  <a:srgbClr val="000000"/>
                </a:solidFill>
                <a:latin typeface="Arial"/>
                <a:ea typeface="Arial"/>
                <a:cs typeface="Arial"/>
                <a:sym typeface="Arial"/>
              </a:rPr>
              <a:t>supposé occuper tout le volume à disposition</a:t>
            </a:r>
            <a:r>
              <a:rPr lang="fr-FR" sz="1600" b="0" i="0" u="none" strike="noStrike" cap="none">
                <a:solidFill>
                  <a:srgbClr val="000000"/>
                </a:solidFill>
                <a:latin typeface="Arial"/>
                <a:ea typeface="Arial"/>
                <a:cs typeface="Arial"/>
                <a:sym typeface="Arial"/>
              </a:rPr>
              <a:t>. La pression d'un mélange gazeux est égale à la somme des pressions partielles de chacun de ses composants.</a:t>
            </a:r>
            <a:br>
              <a:rPr lang="fr-FR"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800100" marR="0" lvl="1" indent="-342900" algn="l" rtl="0">
              <a:spcBef>
                <a:spcPts val="0"/>
              </a:spcBef>
              <a:spcAft>
                <a:spcPts val="0"/>
              </a:spcAft>
              <a:buClr>
                <a:srgbClr val="000000"/>
              </a:buClr>
              <a:buSzPts val="1600"/>
              <a:buFont typeface="Calibri"/>
              <a:buAutoNum type="alphaLcParenR"/>
            </a:pPr>
            <a:r>
              <a:rPr lang="fr-FR" sz="1600" b="0" i="0" u="none" strike="noStrike" cap="none">
                <a:solidFill>
                  <a:srgbClr val="000000"/>
                </a:solidFill>
                <a:latin typeface="Arial"/>
                <a:ea typeface="Arial"/>
                <a:cs typeface="Arial"/>
                <a:sym typeface="Arial"/>
              </a:rPr>
              <a:t>La teneur en vapeur d'eau </a:t>
            </a:r>
            <a:r>
              <a:rPr lang="fr-FR" sz="1600" b="0" i="1" u="none" strike="noStrike" cap="none">
                <a:solidFill>
                  <a:srgbClr val="000000"/>
                </a:solidFill>
                <a:latin typeface="Arial"/>
                <a:ea typeface="Arial"/>
                <a:cs typeface="Arial"/>
                <a:sym typeface="Arial"/>
              </a:rPr>
              <a:t>x </a:t>
            </a:r>
            <a:r>
              <a:rPr lang="fr-FR" sz="1600" b="0" i="0" u="none" strike="noStrike" cap="none">
                <a:solidFill>
                  <a:srgbClr val="000000"/>
                </a:solidFill>
                <a:latin typeface="Arial"/>
                <a:ea typeface="Arial"/>
                <a:cs typeface="Arial"/>
                <a:sym typeface="Arial"/>
              </a:rPr>
              <a:t>est le rapport de la masse de vapeur d'eau à la masse d'air sec, contenues dans un même volume [kg H2O/kg air sec]. </a:t>
            </a:r>
            <a:br>
              <a:rPr lang="fr-FR"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800100" marR="0" lvl="1" indent="-342900" algn="l" rtl="0">
              <a:spcBef>
                <a:spcPts val="0"/>
              </a:spcBef>
              <a:spcAft>
                <a:spcPts val="0"/>
              </a:spcAft>
              <a:buClr>
                <a:srgbClr val="000000"/>
              </a:buClr>
              <a:buSzPts val="1600"/>
              <a:buFont typeface="Calibri"/>
              <a:buAutoNum type="alphaLcParenR"/>
            </a:pPr>
            <a:r>
              <a:rPr lang="fr-FR" sz="1600" b="0" i="0" u="none" strike="noStrike" cap="none">
                <a:solidFill>
                  <a:srgbClr val="000000"/>
                </a:solidFill>
                <a:latin typeface="Arial"/>
                <a:ea typeface="Arial"/>
                <a:cs typeface="Arial"/>
                <a:sym typeface="Arial"/>
              </a:rPr>
              <a:t>L'humidité absolue HA est le rapport de la masse de vapeur d’eau par unité de volume. Elle s'exprime en kg/m</a:t>
            </a:r>
            <a:r>
              <a:rPr lang="fr-FR" sz="1600" b="0" i="0" u="none" strike="noStrike" cap="none" baseline="30000">
                <a:solidFill>
                  <a:srgbClr val="000000"/>
                </a:solidFill>
                <a:latin typeface="Arial"/>
                <a:ea typeface="Arial"/>
                <a:cs typeface="Arial"/>
                <a:sym typeface="Arial"/>
              </a:rPr>
              <a:t>3</a:t>
            </a:r>
            <a:r>
              <a:rPr lang="fr-FR" sz="1600" b="0" i="0" u="none" strike="noStrike" cap="none">
                <a:solidFill>
                  <a:srgbClr val="000000"/>
                </a:solidFill>
                <a:latin typeface="Arial"/>
                <a:ea typeface="Arial"/>
                <a:cs typeface="Arial"/>
                <a:sym typeface="Arial"/>
              </a:rPr>
              <a:t>, ou parfois en g/m</a:t>
            </a:r>
            <a:r>
              <a:rPr lang="fr-FR" sz="1600" b="0" i="0" u="none" strike="noStrike" cap="none" baseline="30000">
                <a:solidFill>
                  <a:srgbClr val="000000"/>
                </a:solidFill>
                <a:latin typeface="Arial"/>
                <a:ea typeface="Arial"/>
                <a:cs typeface="Arial"/>
                <a:sym typeface="Arial"/>
              </a:rPr>
              <a:t>3</a:t>
            </a:r>
            <a:r>
              <a:rPr lang="fr-FR" sz="1600" b="0" i="0" u="none" strike="noStrike" cap="none">
                <a:solidFill>
                  <a:srgbClr val="000000"/>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272688" y="710056"/>
            <a:ext cx="5811085"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startAt="4"/>
            </a:pP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br>
              <a:rPr lang="fr-FR"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600"/>
              <a:buFont typeface="Calibri"/>
              <a:buAutoNum type="arabicPeriod" startAt="4"/>
            </a:pPr>
            <a:r>
              <a:rPr lang="fr-FR" sz="1600" b="0" i="0" u="none" strike="noStrike">
                <a:solidFill>
                  <a:srgbClr val="000000"/>
                </a:solidFill>
                <a:latin typeface="Arial"/>
                <a:ea typeface="Arial"/>
                <a:cs typeface="Arial"/>
                <a:sym typeface="Arial"/>
              </a:rPr>
              <a:t>Environ 50% des dégâts causés aux bâtiments sont liés à l'eau ou à l'humidité. Ce chiffre est un ordre de grandeur mais il montre l'importance du sujet… </a:t>
            </a:r>
            <a:r>
              <a:rPr lang="fr-FR" sz="1600">
                <a:solidFill>
                  <a:srgbClr val="000000"/>
                </a:solidFill>
                <a:latin typeface="Arial"/>
                <a:ea typeface="Arial"/>
                <a:cs typeface="Arial"/>
                <a:sym typeface="Arial"/>
              </a:rPr>
              <a:t> </a:t>
            </a:r>
            <a:endParaRPr sz="1600">
              <a:solidFill>
                <a:schemeClr val="dk1"/>
              </a:solidFill>
              <a:latin typeface="Arial"/>
              <a:ea typeface="Arial"/>
              <a:cs typeface="Arial"/>
              <a:sym typeface="Arial"/>
            </a:endParaRPr>
          </a:p>
        </p:txBody>
      </p:sp>
      <p:sp>
        <p:nvSpPr>
          <p:cNvPr id="137" name="Google Shape;137;p6"/>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39" name="Google Shape;139;p6"/>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29F91DFD-231C-24D2-D40B-943B98137057}"/>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
        <p:nvSpPr>
          <p:cNvPr id="3" name="Google Shape;126;p5">
            <a:extLst>
              <a:ext uri="{FF2B5EF4-FFF2-40B4-BE49-F238E27FC236}">
                <a16:creationId xmlns:a16="http://schemas.microsoft.com/office/drawing/2014/main" id="{B41FF935-FFFE-3385-4444-00A63D158447}"/>
              </a:ext>
            </a:extLst>
          </p:cNvPr>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dirty="0" err="1">
                <a:solidFill>
                  <a:srgbClr val="7F7F7F"/>
                </a:solidFill>
                <a:latin typeface="Arimo"/>
                <a:ea typeface="Arimo"/>
                <a:cs typeface="Arimo"/>
                <a:sym typeface="Arimo"/>
              </a:rPr>
              <a:t>Renewable</a:t>
            </a:r>
            <a:r>
              <a:rPr lang="fr-FR" sz="1400" i="0" dirty="0">
                <a:solidFill>
                  <a:srgbClr val="7F7F7F"/>
                </a:solidFill>
                <a:latin typeface="Arimo"/>
                <a:ea typeface="Arimo"/>
                <a:cs typeface="Arimo"/>
                <a:sym typeface="Arimo"/>
              </a:rPr>
              <a:t> Energies Cluster</a:t>
            </a:r>
            <a:endParaRPr dirty="0"/>
          </a:p>
          <a:p>
            <a:pPr marL="0" marR="0" lvl="0" indent="0" algn="ctr" rtl="0">
              <a:spcBef>
                <a:spcPts val="0"/>
              </a:spcBef>
              <a:spcAft>
                <a:spcPts val="0"/>
              </a:spcAft>
              <a:buNone/>
            </a:pPr>
            <a:endParaRPr sz="1400" dirty="0">
              <a:solidFill>
                <a:srgbClr val="7F7F7F"/>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45" name="Google Shape;145;p7"/>
          <p:cNvSpPr txBox="1"/>
          <p:nvPr/>
        </p:nvSpPr>
        <p:spPr>
          <a:xfrm>
            <a:off x="-12228"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dirty="0" err="1">
                <a:solidFill>
                  <a:srgbClr val="7F7F7F"/>
                </a:solidFill>
                <a:latin typeface="Arimo"/>
                <a:ea typeface="Arimo"/>
                <a:cs typeface="Arimo"/>
                <a:sym typeface="Arimo"/>
              </a:rPr>
              <a:t>Renewable</a:t>
            </a:r>
            <a:r>
              <a:rPr lang="fr-FR" sz="1400" i="0" dirty="0">
                <a:solidFill>
                  <a:srgbClr val="7F7F7F"/>
                </a:solidFill>
                <a:latin typeface="Arimo"/>
                <a:ea typeface="Arimo"/>
                <a:cs typeface="Arimo"/>
                <a:sym typeface="Arimo"/>
              </a:rPr>
              <a:t> Energies Cluster</a:t>
            </a:r>
            <a:endParaRPr dirty="0"/>
          </a:p>
          <a:p>
            <a:pPr marL="0" marR="0" lvl="0" indent="0" algn="ctr" rtl="0">
              <a:spcBef>
                <a:spcPts val="0"/>
              </a:spcBef>
              <a:spcAft>
                <a:spcPts val="0"/>
              </a:spcAft>
              <a:buNone/>
            </a:pPr>
            <a:endParaRPr sz="1400" dirty="0">
              <a:solidFill>
                <a:srgbClr val="7F7F7F"/>
              </a:solidFill>
              <a:latin typeface="Arimo"/>
              <a:ea typeface="Arimo"/>
              <a:cs typeface="Arimo"/>
              <a:sym typeface="Arimo"/>
            </a:endParaRPr>
          </a:p>
        </p:txBody>
      </p:sp>
      <p:sp>
        <p:nvSpPr>
          <p:cNvPr id="146" name="Google Shape;146;p7"/>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47" name="Google Shape;147;p7"/>
          <p:cNvSpPr txBox="1"/>
          <p:nvPr/>
        </p:nvSpPr>
        <p:spPr>
          <a:xfrm>
            <a:off x="272688" y="710056"/>
            <a:ext cx="5811085" cy="54784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lphaUcPeriod" startAt="2"/>
            </a:pPr>
            <a:r>
              <a:rPr lang="fr-FR" sz="1800">
                <a:solidFill>
                  <a:schemeClr val="dk1"/>
                </a:solidFill>
                <a:latin typeface="Arial"/>
                <a:ea typeface="Arial"/>
                <a:cs typeface="Arial"/>
                <a:sym typeface="Arial"/>
              </a:rPr>
              <a:t>Questions</a:t>
            </a:r>
            <a:endParaRPr/>
          </a:p>
          <a:p>
            <a:pPr marL="0" marR="0" lvl="0" indent="0" algn="l" rtl="0">
              <a:spcBef>
                <a:spcPts val="0"/>
              </a:spcBef>
              <a:spcAft>
                <a:spcPts val="0"/>
              </a:spcAft>
              <a:buNone/>
            </a:pPr>
            <a:endParaRPr sz="1800" b="0" i="0" u="none" strike="noStrike">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600"/>
              <a:buFont typeface="Calibri"/>
              <a:buAutoNum type="arabicPeriod"/>
            </a:pPr>
            <a:r>
              <a:rPr lang="fr-FR" sz="1600" b="0" i="0" u="none" strike="noStrike">
                <a:solidFill>
                  <a:srgbClr val="000000"/>
                </a:solidFill>
                <a:latin typeface="Arial"/>
                <a:ea typeface="Arial"/>
                <a:cs typeface="Arial"/>
                <a:sym typeface="Arial"/>
              </a:rPr>
              <a:t>– Orientation de la feuille : On remarque que l’ombre porté à 6h du matin se trouve à droite de la feuille, le soleil se lève à l’est donc à 6h du matin l’ombre est à l’ouest. </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 Orientation : la façade est sud-est ; sa normale fait donc un angle de 45° avec l’est. </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 Cheminement de l’ombre : le 24 juillet (respectivement le 10 février), l’ombre du sommet du mât suit le chemin dessiné en gras. Cependant, tant que le Soleil éclaire la façade de face, l’ombre du mât se trouve sur le toit du bâtiment et non sur le sol ; il faut attendre que le Soleil passe derrière la façade pour que cette ombre soit portée sur le sol. </a:t>
            </a:r>
            <a:br>
              <a:rPr lang="fr-FR" sz="1600" b="0" i="0" u="none" strike="noStrike">
                <a:solidFill>
                  <a:srgbClr val="000000"/>
                </a:solidFill>
                <a:latin typeface="Arial"/>
                <a:ea typeface="Arial"/>
                <a:cs typeface="Arial"/>
                <a:sym typeface="Arial"/>
              </a:rPr>
            </a:br>
            <a:br>
              <a:rPr lang="fr-FR" sz="1400" b="0" i="0" u="none" strike="noStrike">
                <a:solidFill>
                  <a:srgbClr val="000000"/>
                </a:solidFill>
                <a:latin typeface="Arial"/>
                <a:ea typeface="Arial"/>
                <a:cs typeface="Arial"/>
                <a:sym typeface="Arial"/>
              </a:rPr>
            </a:br>
            <a:r>
              <a:rPr lang="fr-FR" sz="1600" b="0" i="0" u="none" strike="noStrike">
                <a:solidFill>
                  <a:srgbClr val="000000"/>
                </a:solidFill>
                <a:latin typeface="Arial"/>
                <a:ea typeface="Arial"/>
                <a:cs typeface="Arial"/>
                <a:sym typeface="Arial"/>
              </a:rPr>
              <a:t>– Distance parcourue aux équinoxes (qui correspondent toutes deux à la même courbe, notée D) : toutes les distances lues sur ce diagramme sont à mesurer relativement au segment d qui représente la hauteur du sommet du mât (8 + 4 = 12 m).</a:t>
            </a:r>
            <a:endParaRPr sz="1600">
              <a:solidFill>
                <a:schemeClr val="dk1"/>
              </a:solidFill>
              <a:latin typeface="Arial"/>
              <a:ea typeface="Arial"/>
              <a:cs typeface="Arial"/>
              <a:sym typeface="Arial"/>
            </a:endParaRPr>
          </a:p>
        </p:txBody>
      </p:sp>
      <p:sp>
        <p:nvSpPr>
          <p:cNvPr id="148" name="Google Shape;148;p7"/>
          <p:cNvSpPr/>
          <p:nvPr/>
        </p:nvSpPr>
        <p:spPr>
          <a:xfrm>
            <a:off x="6083772" y="914400"/>
            <a:ext cx="173345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7"/>
          <p:cNvSpPr/>
          <p:nvPr/>
        </p:nvSpPr>
        <p:spPr>
          <a:xfrm>
            <a:off x="11820144" y="3706368"/>
            <a:ext cx="225552" cy="390144"/>
          </a:xfrm>
          <a:custGeom>
            <a:avLst/>
            <a:gdLst/>
            <a:ahLst/>
            <a:cxnLst/>
            <a:rect l="l" t="t" r="r" b="b"/>
            <a:pathLst>
              <a:path w="225552" h="390144" extrusionOk="0">
                <a:moveTo>
                  <a:pt x="207264" y="0"/>
                </a:moveTo>
                <a:lnTo>
                  <a:pt x="60960" y="73152"/>
                </a:lnTo>
                <a:lnTo>
                  <a:pt x="0" y="347472"/>
                </a:lnTo>
                <a:lnTo>
                  <a:pt x="225552" y="390144"/>
                </a:lnTo>
                <a:lnTo>
                  <a:pt x="207264"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0" name="Google Shape;150;p7"/>
          <p:cNvPicPr preferRelativeResize="0"/>
          <p:nvPr/>
        </p:nvPicPr>
        <p:blipFill rotWithShape="1">
          <a:blip r:embed="rId3">
            <a:alphaModFix/>
          </a:blip>
          <a:srcRect/>
          <a:stretch/>
        </p:blipFill>
        <p:spPr>
          <a:xfrm>
            <a:off x="6170814" y="1500019"/>
            <a:ext cx="5785658" cy="3916302"/>
          </a:xfrm>
          <a:prstGeom prst="rect">
            <a:avLst/>
          </a:prstGeom>
          <a:noFill/>
          <a:ln>
            <a:noFill/>
          </a:ln>
        </p:spPr>
      </p:pic>
      <p:sp>
        <p:nvSpPr>
          <p:cNvPr id="151" name="Google Shape;151;p7"/>
          <p:cNvSpPr/>
          <p:nvPr/>
        </p:nvSpPr>
        <p:spPr>
          <a:xfrm>
            <a:off x="8669655" y="2676525"/>
            <a:ext cx="268605" cy="177165"/>
          </a:xfrm>
          <a:custGeom>
            <a:avLst/>
            <a:gdLst/>
            <a:ahLst/>
            <a:cxnLst/>
            <a:rect l="l" t="t" r="r" b="b"/>
            <a:pathLst>
              <a:path w="268605" h="177165" extrusionOk="0">
                <a:moveTo>
                  <a:pt x="0" y="62865"/>
                </a:moveTo>
                <a:lnTo>
                  <a:pt x="1905" y="177165"/>
                </a:lnTo>
                <a:lnTo>
                  <a:pt x="268605" y="175260"/>
                </a:lnTo>
                <a:lnTo>
                  <a:pt x="232410" y="100965"/>
                </a:lnTo>
                <a:lnTo>
                  <a:pt x="118110" y="0"/>
                </a:lnTo>
                <a:lnTo>
                  <a:pt x="0" y="6286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7"/>
          <p:cNvSpPr/>
          <p:nvPr/>
        </p:nvSpPr>
        <p:spPr>
          <a:xfrm>
            <a:off x="9442704" y="1664208"/>
            <a:ext cx="1493520" cy="896112"/>
          </a:xfrm>
          <a:custGeom>
            <a:avLst/>
            <a:gdLst/>
            <a:ahLst/>
            <a:cxnLst/>
            <a:rect l="l" t="t" r="r" b="b"/>
            <a:pathLst>
              <a:path w="1493520" h="896112" extrusionOk="0">
                <a:moveTo>
                  <a:pt x="0" y="0"/>
                </a:moveTo>
                <a:lnTo>
                  <a:pt x="18288" y="877824"/>
                </a:lnTo>
                <a:lnTo>
                  <a:pt x="310896" y="896112"/>
                </a:lnTo>
                <a:lnTo>
                  <a:pt x="902208" y="859536"/>
                </a:lnTo>
                <a:lnTo>
                  <a:pt x="1158240" y="737616"/>
                </a:lnTo>
                <a:lnTo>
                  <a:pt x="1493520" y="731520"/>
                </a:lnTo>
                <a:lnTo>
                  <a:pt x="1456944" y="664464"/>
                </a:lnTo>
                <a:lnTo>
                  <a:pt x="1267968" y="627888"/>
                </a:lnTo>
                <a:lnTo>
                  <a:pt x="1359408" y="579120"/>
                </a:lnTo>
                <a:lnTo>
                  <a:pt x="1463040" y="475488"/>
                </a:lnTo>
                <a:lnTo>
                  <a:pt x="1432560" y="316992"/>
                </a:lnTo>
                <a:lnTo>
                  <a:pt x="1097280" y="329184"/>
                </a:lnTo>
                <a:lnTo>
                  <a:pt x="1103376" y="134112"/>
                </a:lnTo>
                <a:lnTo>
                  <a:pt x="591312" y="103632"/>
                </a:lnTo>
                <a:lnTo>
                  <a:pt x="566928"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7"/>
          <p:cNvSpPr/>
          <p:nvPr/>
        </p:nvSpPr>
        <p:spPr>
          <a:xfrm>
            <a:off x="9390379" y="4518660"/>
            <a:ext cx="406256" cy="1455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4" name="Google Shape;154;p7"/>
          <p:cNvCxnSpPr/>
          <p:nvPr/>
        </p:nvCxnSpPr>
        <p:spPr>
          <a:xfrm flipH="1">
            <a:off x="6760210" y="2209800"/>
            <a:ext cx="2961611" cy="2857500"/>
          </a:xfrm>
          <a:prstGeom prst="straightConnector1">
            <a:avLst/>
          </a:prstGeom>
          <a:noFill/>
          <a:ln w="28575" cap="flat" cmpd="sng">
            <a:solidFill>
              <a:srgbClr val="FF0000"/>
            </a:solidFill>
            <a:prstDash val="solid"/>
            <a:miter lim="800000"/>
            <a:headEnd type="none" w="sm" len="sm"/>
            <a:tailEnd type="none" w="sm" len="sm"/>
          </a:ln>
        </p:spPr>
      </p:cxnSp>
      <p:sp>
        <p:nvSpPr>
          <p:cNvPr id="155" name="Google Shape;155;p7"/>
          <p:cNvSpPr/>
          <p:nvPr/>
        </p:nvSpPr>
        <p:spPr>
          <a:xfrm>
            <a:off x="6258560" y="1884680"/>
            <a:ext cx="2585720" cy="1183640"/>
          </a:xfrm>
          <a:custGeom>
            <a:avLst/>
            <a:gdLst/>
            <a:ahLst/>
            <a:cxnLst/>
            <a:rect l="l" t="t" r="r" b="b"/>
            <a:pathLst>
              <a:path w="2585720" h="1183640" extrusionOk="0">
                <a:moveTo>
                  <a:pt x="0" y="0"/>
                </a:moveTo>
                <a:cubicBezTo>
                  <a:pt x="110913" y="66463"/>
                  <a:pt x="221827" y="132927"/>
                  <a:pt x="330200" y="193040"/>
                </a:cubicBezTo>
                <a:cubicBezTo>
                  <a:pt x="438573" y="253153"/>
                  <a:pt x="544407" y="306493"/>
                  <a:pt x="650240" y="360680"/>
                </a:cubicBezTo>
                <a:cubicBezTo>
                  <a:pt x="756073" y="414867"/>
                  <a:pt x="965200" y="518160"/>
                  <a:pt x="965200" y="518160"/>
                </a:cubicBezTo>
                <a:cubicBezTo>
                  <a:pt x="1059180" y="564727"/>
                  <a:pt x="1116753" y="590127"/>
                  <a:pt x="1214120" y="640080"/>
                </a:cubicBezTo>
                <a:cubicBezTo>
                  <a:pt x="1311487" y="690033"/>
                  <a:pt x="1457960" y="772160"/>
                  <a:pt x="1549400" y="817880"/>
                </a:cubicBezTo>
                <a:cubicBezTo>
                  <a:pt x="1640840" y="863600"/>
                  <a:pt x="1700107" y="888153"/>
                  <a:pt x="1762760" y="914400"/>
                </a:cubicBezTo>
                <a:cubicBezTo>
                  <a:pt x="1825413" y="940647"/>
                  <a:pt x="1925320" y="975360"/>
                  <a:pt x="1925320" y="975360"/>
                </a:cubicBezTo>
                <a:cubicBezTo>
                  <a:pt x="1987127" y="999067"/>
                  <a:pt x="2069253" y="1033780"/>
                  <a:pt x="2133600" y="1056640"/>
                </a:cubicBezTo>
                <a:cubicBezTo>
                  <a:pt x="2197947" y="1079500"/>
                  <a:pt x="2250440" y="1094740"/>
                  <a:pt x="2311400" y="1112520"/>
                </a:cubicBezTo>
                <a:cubicBezTo>
                  <a:pt x="2372360" y="1130300"/>
                  <a:pt x="2453640" y="1151467"/>
                  <a:pt x="2499360" y="1163320"/>
                </a:cubicBezTo>
                <a:cubicBezTo>
                  <a:pt x="2545080" y="1175173"/>
                  <a:pt x="2565400" y="1179406"/>
                  <a:pt x="2585720" y="1183640"/>
                </a:cubicBezTo>
              </a:path>
            </a:pathLst>
          </a:cu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6" name="Google Shape;156;p7"/>
          <p:cNvCxnSpPr/>
          <p:nvPr/>
        </p:nvCxnSpPr>
        <p:spPr>
          <a:xfrm>
            <a:off x="6281420" y="3352800"/>
            <a:ext cx="2258060" cy="0"/>
          </a:xfrm>
          <a:prstGeom prst="straightConnector1">
            <a:avLst/>
          </a:prstGeom>
          <a:noFill/>
          <a:ln w="19050" cap="flat" cmpd="sng">
            <a:solidFill>
              <a:srgbClr val="FF0000"/>
            </a:solidFill>
            <a:prstDash val="dash"/>
            <a:miter lim="800000"/>
            <a:headEnd type="none" w="sm" len="sm"/>
            <a:tailEnd type="none" w="sm" len="sm"/>
          </a:ln>
        </p:spPr>
      </p:cxnSp>
      <p:cxnSp>
        <p:nvCxnSpPr>
          <p:cNvPr id="157" name="Google Shape;157;p7"/>
          <p:cNvCxnSpPr/>
          <p:nvPr/>
        </p:nvCxnSpPr>
        <p:spPr>
          <a:xfrm>
            <a:off x="9047480" y="4345940"/>
            <a:ext cx="0" cy="508000"/>
          </a:xfrm>
          <a:prstGeom prst="straightConnector1">
            <a:avLst/>
          </a:prstGeom>
          <a:noFill/>
          <a:ln w="19050" cap="flat" cmpd="sng">
            <a:solidFill>
              <a:srgbClr val="0070C0"/>
            </a:solidFill>
            <a:prstDash val="solid"/>
            <a:miter lim="800000"/>
            <a:headEnd type="none" w="sm" len="sm"/>
            <a:tailEnd type="triangle" w="med" len="med"/>
          </a:ln>
        </p:spPr>
      </p:cxnSp>
      <p:cxnSp>
        <p:nvCxnSpPr>
          <p:cNvPr id="158" name="Google Shape;158;p7"/>
          <p:cNvCxnSpPr/>
          <p:nvPr/>
        </p:nvCxnSpPr>
        <p:spPr>
          <a:xfrm>
            <a:off x="8742680" y="4589780"/>
            <a:ext cx="617220" cy="0"/>
          </a:xfrm>
          <a:prstGeom prst="straightConnector1">
            <a:avLst/>
          </a:prstGeom>
          <a:noFill/>
          <a:ln w="19050" cap="flat" cmpd="sng">
            <a:solidFill>
              <a:schemeClr val="accent1"/>
            </a:solidFill>
            <a:prstDash val="solid"/>
            <a:miter lim="800000"/>
            <a:headEnd type="none" w="sm" len="sm"/>
            <a:tailEnd type="none" w="sm" len="sm"/>
          </a:ln>
        </p:spPr>
      </p:cxnSp>
      <p:sp>
        <p:nvSpPr>
          <p:cNvPr id="159" name="Google Shape;159;p7"/>
          <p:cNvSpPr/>
          <p:nvPr/>
        </p:nvSpPr>
        <p:spPr>
          <a:xfrm>
            <a:off x="8884920" y="4831080"/>
            <a:ext cx="342900" cy="157480"/>
          </a:xfrm>
          <a:custGeom>
            <a:avLst/>
            <a:gdLst/>
            <a:ahLst/>
            <a:cxnLst/>
            <a:rect l="l" t="t" r="r" b="b"/>
            <a:pathLst>
              <a:path w="342900" h="157480" extrusionOk="0">
                <a:moveTo>
                  <a:pt x="0" y="7620"/>
                </a:moveTo>
                <a:lnTo>
                  <a:pt x="0" y="157480"/>
                </a:lnTo>
                <a:lnTo>
                  <a:pt x="180340" y="132080"/>
                </a:lnTo>
                <a:lnTo>
                  <a:pt x="342900" y="147320"/>
                </a:lnTo>
                <a:lnTo>
                  <a:pt x="312420" y="0"/>
                </a:lnTo>
                <a:lnTo>
                  <a:pt x="195580" y="33020"/>
                </a:lnTo>
                <a:lnTo>
                  <a:pt x="147320" y="43180"/>
                </a:lnTo>
                <a:lnTo>
                  <a:pt x="0" y="762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7"/>
          <p:cNvSpPr txBox="1"/>
          <p:nvPr/>
        </p:nvSpPr>
        <p:spPr>
          <a:xfrm>
            <a:off x="8802022" y="4768218"/>
            <a:ext cx="5883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070C0"/>
                </a:solidFill>
                <a:latin typeface="Calibri"/>
                <a:ea typeface="Calibri"/>
                <a:cs typeface="Calibri"/>
                <a:sym typeface="Calibri"/>
              </a:rPr>
              <a:t>Nord</a:t>
            </a:r>
            <a:endParaRPr/>
          </a:p>
        </p:txBody>
      </p:sp>
      <p:sp>
        <p:nvSpPr>
          <p:cNvPr id="161" name="Google Shape;161;p7"/>
          <p:cNvSpPr/>
          <p:nvPr/>
        </p:nvSpPr>
        <p:spPr>
          <a:xfrm>
            <a:off x="8500110" y="4507230"/>
            <a:ext cx="232410" cy="163830"/>
          </a:xfrm>
          <a:custGeom>
            <a:avLst/>
            <a:gdLst/>
            <a:ahLst/>
            <a:cxnLst/>
            <a:rect l="l" t="t" r="r" b="b"/>
            <a:pathLst>
              <a:path w="232410" h="163830" extrusionOk="0">
                <a:moveTo>
                  <a:pt x="219075" y="9525"/>
                </a:moveTo>
                <a:lnTo>
                  <a:pt x="232410" y="154305"/>
                </a:lnTo>
                <a:lnTo>
                  <a:pt x="36195" y="163830"/>
                </a:lnTo>
                <a:lnTo>
                  <a:pt x="0" y="108585"/>
                </a:lnTo>
                <a:lnTo>
                  <a:pt x="1905" y="0"/>
                </a:lnTo>
                <a:lnTo>
                  <a:pt x="21907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7"/>
          <p:cNvSpPr txBox="1"/>
          <p:nvPr/>
        </p:nvSpPr>
        <p:spPr>
          <a:xfrm>
            <a:off x="8445420" y="4451280"/>
            <a:ext cx="5883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070C0"/>
                </a:solidFill>
                <a:latin typeface="Calibri"/>
                <a:ea typeface="Calibri"/>
                <a:cs typeface="Calibri"/>
                <a:sym typeface="Calibri"/>
              </a:rPr>
              <a:t>Est</a:t>
            </a:r>
            <a:endParaRPr/>
          </a:p>
        </p:txBody>
      </p:sp>
      <p:sp>
        <p:nvSpPr>
          <p:cNvPr id="163" name="Google Shape;163;p7"/>
          <p:cNvSpPr/>
          <p:nvPr/>
        </p:nvSpPr>
        <p:spPr>
          <a:xfrm>
            <a:off x="8917305" y="4225290"/>
            <a:ext cx="251460" cy="123825"/>
          </a:xfrm>
          <a:custGeom>
            <a:avLst/>
            <a:gdLst/>
            <a:ahLst/>
            <a:cxnLst/>
            <a:rect l="l" t="t" r="r" b="b"/>
            <a:pathLst>
              <a:path w="251460" h="123825" extrusionOk="0">
                <a:moveTo>
                  <a:pt x="0" y="9525"/>
                </a:moveTo>
                <a:lnTo>
                  <a:pt x="7620" y="123825"/>
                </a:lnTo>
                <a:lnTo>
                  <a:pt x="251460" y="118110"/>
                </a:lnTo>
                <a:lnTo>
                  <a:pt x="238125" y="0"/>
                </a:lnTo>
                <a:lnTo>
                  <a:pt x="184785" y="19050"/>
                </a:lnTo>
                <a:lnTo>
                  <a:pt x="110490" y="19050"/>
                </a:lnTo>
                <a:lnTo>
                  <a:pt x="0" y="952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7"/>
          <p:cNvSpPr txBox="1"/>
          <p:nvPr/>
        </p:nvSpPr>
        <p:spPr>
          <a:xfrm>
            <a:off x="8844280" y="4146483"/>
            <a:ext cx="5883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070C0"/>
                </a:solidFill>
                <a:latin typeface="Calibri"/>
                <a:ea typeface="Calibri"/>
                <a:cs typeface="Calibri"/>
                <a:sym typeface="Calibri"/>
              </a:rPr>
              <a:t>Sud</a:t>
            </a:r>
            <a:endParaRPr/>
          </a:p>
        </p:txBody>
      </p:sp>
      <p:sp>
        <p:nvSpPr>
          <p:cNvPr id="165" name="Google Shape;165;p7"/>
          <p:cNvSpPr/>
          <p:nvPr/>
        </p:nvSpPr>
        <p:spPr>
          <a:xfrm>
            <a:off x="7861300" y="1925955"/>
            <a:ext cx="488315" cy="1371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7"/>
          <p:cNvSpPr txBox="1"/>
          <p:nvPr/>
        </p:nvSpPr>
        <p:spPr>
          <a:xfrm>
            <a:off x="9296024" y="4451280"/>
            <a:ext cx="5883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070C0"/>
                </a:solidFill>
                <a:latin typeface="Calibri"/>
                <a:ea typeface="Calibri"/>
                <a:cs typeface="Calibri"/>
                <a:sym typeface="Calibri"/>
              </a:rPr>
              <a:t>Ouest</a:t>
            </a:r>
            <a:endParaRPr/>
          </a:p>
        </p:txBody>
      </p:sp>
      <p:sp>
        <p:nvSpPr>
          <p:cNvPr id="167" name="Google Shape;167;p7"/>
          <p:cNvSpPr txBox="1"/>
          <p:nvPr/>
        </p:nvSpPr>
        <p:spPr>
          <a:xfrm>
            <a:off x="7776671" y="1857859"/>
            <a:ext cx="66874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0070C0"/>
                </a:solidFill>
                <a:latin typeface="Calibri"/>
                <a:ea typeface="Calibri"/>
                <a:cs typeface="Calibri"/>
                <a:sym typeface="Calibri"/>
              </a:rPr>
              <a:t>Sud-Est</a:t>
            </a:r>
            <a:endParaRPr/>
          </a:p>
        </p:txBody>
      </p:sp>
      <p:cxnSp>
        <p:nvCxnSpPr>
          <p:cNvPr id="168" name="Google Shape;168;p7"/>
          <p:cNvCxnSpPr/>
          <p:nvPr/>
        </p:nvCxnSpPr>
        <p:spPr>
          <a:xfrm rot="10800000" flipH="1">
            <a:off x="6258560" y="3997960"/>
            <a:ext cx="1602740" cy="485140"/>
          </a:xfrm>
          <a:prstGeom prst="straightConnector1">
            <a:avLst/>
          </a:prstGeom>
          <a:noFill/>
          <a:ln w="19050" cap="flat" cmpd="sng">
            <a:solidFill>
              <a:srgbClr val="FF0000"/>
            </a:solidFill>
            <a:prstDash val="solid"/>
            <a:miter lim="800000"/>
            <a:headEnd type="none" w="sm" len="sm"/>
            <a:tailEnd type="none" w="sm" len="sm"/>
          </a:ln>
        </p:spPr>
      </p:cxnSp>
      <p:cxnSp>
        <p:nvCxnSpPr>
          <p:cNvPr id="169" name="Google Shape;169;p7"/>
          <p:cNvCxnSpPr/>
          <p:nvPr/>
        </p:nvCxnSpPr>
        <p:spPr>
          <a:xfrm rot="10800000">
            <a:off x="8258175" y="2091690"/>
            <a:ext cx="793115" cy="762000"/>
          </a:xfrm>
          <a:prstGeom prst="straightConnector1">
            <a:avLst/>
          </a:prstGeom>
          <a:noFill/>
          <a:ln w="28575" cap="flat" cmpd="sng">
            <a:solidFill>
              <a:schemeClr val="accent1"/>
            </a:solidFill>
            <a:prstDash val="solid"/>
            <a:miter lim="800000"/>
            <a:headEnd type="none" w="sm" len="sm"/>
            <a:tailEnd type="triangle" w="med" len="med"/>
          </a:ln>
        </p:spPr>
      </p:cxnSp>
      <p:sp>
        <p:nvSpPr>
          <p:cNvPr id="170" name="Google Shape;170;p7"/>
          <p:cNvSpPr txBox="1"/>
          <p:nvPr/>
        </p:nvSpPr>
        <p:spPr>
          <a:xfrm>
            <a:off x="8610917" y="2647408"/>
            <a:ext cx="43211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a:solidFill>
                  <a:srgbClr val="0070C0"/>
                </a:solidFill>
                <a:latin typeface="Calibri"/>
                <a:ea typeface="Calibri"/>
                <a:cs typeface="Calibri"/>
                <a:sym typeface="Calibri"/>
              </a:rPr>
              <a:t>45°</a:t>
            </a:r>
            <a:endParaRPr/>
          </a:p>
        </p:txBody>
      </p:sp>
      <p:sp>
        <p:nvSpPr>
          <p:cNvPr id="171" name="Google Shape;171;p7"/>
          <p:cNvSpPr/>
          <p:nvPr/>
        </p:nvSpPr>
        <p:spPr>
          <a:xfrm>
            <a:off x="6766560" y="1998345"/>
            <a:ext cx="480060" cy="354330"/>
          </a:xfrm>
          <a:custGeom>
            <a:avLst/>
            <a:gdLst/>
            <a:ahLst/>
            <a:cxnLst/>
            <a:rect l="l" t="t" r="r" b="b"/>
            <a:pathLst>
              <a:path w="480060" h="354330" extrusionOk="0">
                <a:moveTo>
                  <a:pt x="28575" y="0"/>
                </a:moveTo>
                <a:lnTo>
                  <a:pt x="0" y="120015"/>
                </a:lnTo>
                <a:lnTo>
                  <a:pt x="133350" y="207645"/>
                </a:lnTo>
                <a:lnTo>
                  <a:pt x="445770" y="354330"/>
                </a:lnTo>
                <a:lnTo>
                  <a:pt x="480060" y="289560"/>
                </a:lnTo>
                <a:lnTo>
                  <a:pt x="453390" y="245745"/>
                </a:lnTo>
                <a:lnTo>
                  <a:pt x="28575"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7"/>
          <p:cNvSpPr txBox="1"/>
          <p:nvPr/>
        </p:nvSpPr>
        <p:spPr>
          <a:xfrm rot="1808873">
            <a:off x="6640770" y="2150062"/>
            <a:ext cx="11049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a:solidFill>
                  <a:schemeClr val="accent6"/>
                </a:solidFill>
                <a:latin typeface="Calibri"/>
                <a:ea typeface="Calibri"/>
                <a:cs typeface="Calibri"/>
                <a:sym typeface="Calibri"/>
              </a:rPr>
              <a:t>24 juillet</a:t>
            </a:r>
            <a:endParaRPr/>
          </a:p>
        </p:txBody>
      </p:sp>
      <p:sp>
        <p:nvSpPr>
          <p:cNvPr id="173" name="Google Shape;173;p7"/>
          <p:cNvSpPr/>
          <p:nvPr/>
        </p:nvSpPr>
        <p:spPr>
          <a:xfrm>
            <a:off x="6427470" y="3387824"/>
            <a:ext cx="586740" cy="1459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7"/>
          <p:cNvSpPr/>
          <p:nvPr/>
        </p:nvSpPr>
        <p:spPr>
          <a:xfrm>
            <a:off x="9351264" y="1018032"/>
            <a:ext cx="1304544" cy="1170432"/>
          </a:xfrm>
          <a:custGeom>
            <a:avLst/>
            <a:gdLst/>
            <a:ahLst/>
            <a:cxnLst/>
            <a:rect l="l" t="t" r="r" b="b"/>
            <a:pathLst>
              <a:path w="1219200" h="1170432" extrusionOk="0">
                <a:moveTo>
                  <a:pt x="67056" y="426720"/>
                </a:moveTo>
                <a:lnTo>
                  <a:pt x="97536" y="1170432"/>
                </a:lnTo>
                <a:lnTo>
                  <a:pt x="859536" y="1170432"/>
                </a:lnTo>
                <a:lnTo>
                  <a:pt x="1085088" y="999744"/>
                </a:lnTo>
                <a:lnTo>
                  <a:pt x="829056" y="646176"/>
                </a:lnTo>
                <a:lnTo>
                  <a:pt x="1188720" y="591312"/>
                </a:lnTo>
                <a:lnTo>
                  <a:pt x="1219200" y="280416"/>
                </a:lnTo>
                <a:lnTo>
                  <a:pt x="1115568" y="152400"/>
                </a:lnTo>
                <a:lnTo>
                  <a:pt x="0" y="0"/>
                </a:lnTo>
                <a:lnTo>
                  <a:pt x="0" y="79248"/>
                </a:lnTo>
                <a:lnTo>
                  <a:pt x="67056" y="42672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7"/>
          <p:cNvSpPr txBox="1"/>
          <p:nvPr/>
        </p:nvSpPr>
        <p:spPr>
          <a:xfrm>
            <a:off x="6350576" y="3323531"/>
            <a:ext cx="11049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a:solidFill>
                  <a:schemeClr val="accent6"/>
                </a:solidFill>
                <a:latin typeface="Calibri"/>
                <a:ea typeface="Calibri"/>
                <a:cs typeface="Calibri"/>
                <a:sym typeface="Calibri"/>
              </a:rPr>
              <a:t>Equinoxes</a:t>
            </a:r>
            <a:endParaRPr/>
          </a:p>
        </p:txBody>
      </p:sp>
      <p:sp>
        <p:nvSpPr>
          <p:cNvPr id="176" name="Google Shape;176;p7"/>
          <p:cNvSpPr/>
          <p:nvPr/>
        </p:nvSpPr>
        <p:spPr>
          <a:xfrm>
            <a:off x="6427470" y="4339590"/>
            <a:ext cx="666750" cy="262890"/>
          </a:xfrm>
          <a:custGeom>
            <a:avLst/>
            <a:gdLst/>
            <a:ahLst/>
            <a:cxnLst/>
            <a:rect l="l" t="t" r="r" b="b"/>
            <a:pathLst>
              <a:path w="666750" h="262890" extrusionOk="0">
                <a:moveTo>
                  <a:pt x="0" y="177165"/>
                </a:moveTo>
                <a:lnTo>
                  <a:pt x="24765" y="257175"/>
                </a:lnTo>
                <a:lnTo>
                  <a:pt x="163830" y="262890"/>
                </a:lnTo>
                <a:lnTo>
                  <a:pt x="640080" y="100965"/>
                </a:lnTo>
                <a:lnTo>
                  <a:pt x="666750" y="51435"/>
                </a:lnTo>
                <a:lnTo>
                  <a:pt x="653415" y="0"/>
                </a:lnTo>
                <a:lnTo>
                  <a:pt x="573405" y="1905"/>
                </a:lnTo>
                <a:lnTo>
                  <a:pt x="432435" y="32385"/>
                </a:lnTo>
                <a:lnTo>
                  <a:pt x="291465" y="68580"/>
                </a:lnTo>
                <a:lnTo>
                  <a:pt x="68580" y="139065"/>
                </a:lnTo>
                <a:lnTo>
                  <a:pt x="0" y="17716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7"/>
          <p:cNvSpPr txBox="1"/>
          <p:nvPr/>
        </p:nvSpPr>
        <p:spPr>
          <a:xfrm rot="-992577">
            <a:off x="6357226" y="4292452"/>
            <a:ext cx="11049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a:solidFill>
                  <a:schemeClr val="accent6"/>
                </a:solidFill>
                <a:latin typeface="Calibri"/>
                <a:ea typeface="Calibri"/>
                <a:cs typeface="Calibri"/>
                <a:sym typeface="Calibri"/>
              </a:rPr>
              <a:t>~10 février</a:t>
            </a:r>
            <a:endParaRPr/>
          </a:p>
        </p:txBody>
      </p:sp>
      <p:sp>
        <p:nvSpPr>
          <p:cNvPr id="178" name="Google Shape;178;p7"/>
          <p:cNvSpPr/>
          <p:nvPr/>
        </p:nvSpPr>
        <p:spPr>
          <a:xfrm>
            <a:off x="9483090" y="2150745"/>
            <a:ext cx="689610" cy="521970"/>
          </a:xfrm>
          <a:custGeom>
            <a:avLst/>
            <a:gdLst/>
            <a:ahLst/>
            <a:cxnLst/>
            <a:rect l="l" t="t" r="r" b="b"/>
            <a:pathLst>
              <a:path w="689610" h="521970" extrusionOk="0">
                <a:moveTo>
                  <a:pt x="0" y="367665"/>
                </a:moveTo>
                <a:lnTo>
                  <a:pt x="190500" y="521970"/>
                </a:lnTo>
                <a:lnTo>
                  <a:pt x="438150" y="403860"/>
                </a:lnTo>
                <a:lnTo>
                  <a:pt x="689610" y="104775"/>
                </a:lnTo>
                <a:lnTo>
                  <a:pt x="560070" y="0"/>
                </a:lnTo>
                <a:lnTo>
                  <a:pt x="293370" y="51435"/>
                </a:lnTo>
                <a:lnTo>
                  <a:pt x="0" y="36766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7"/>
          <p:cNvSpPr txBox="1"/>
          <p:nvPr/>
        </p:nvSpPr>
        <p:spPr>
          <a:xfrm rot="-2664856">
            <a:off x="9408528" y="2151460"/>
            <a:ext cx="858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a:solidFill>
                  <a:schemeClr val="accent6"/>
                </a:solidFill>
                <a:latin typeface="Calibri"/>
                <a:ea typeface="Calibri"/>
                <a:cs typeface="Calibri"/>
                <a:sym typeface="Calibri"/>
              </a:rPr>
              <a:t>Façade </a:t>
            </a:r>
            <a:endParaRPr/>
          </a:p>
          <a:p>
            <a:pPr marL="0" marR="0" lvl="0" indent="0" algn="l" rtl="0">
              <a:spcBef>
                <a:spcPts val="0"/>
              </a:spcBef>
              <a:spcAft>
                <a:spcPts val="0"/>
              </a:spcAft>
              <a:buNone/>
            </a:pPr>
            <a:r>
              <a:rPr lang="fr-FR" sz="1000">
                <a:solidFill>
                  <a:schemeClr val="accent6"/>
                </a:solidFill>
                <a:latin typeface="Calibri"/>
                <a:ea typeface="Calibri"/>
                <a:cs typeface="Calibri"/>
                <a:sym typeface="Calibri"/>
              </a:rPr>
              <a:t>      Sud-Est</a:t>
            </a:r>
            <a:endParaRPr/>
          </a:p>
        </p:txBody>
      </p:sp>
      <p:sp>
        <p:nvSpPr>
          <p:cNvPr id="180" name="Google Shape;180;p7"/>
          <p:cNvSpPr txBox="1"/>
          <p:nvPr/>
        </p:nvSpPr>
        <p:spPr>
          <a:xfrm>
            <a:off x="9379981" y="1095942"/>
            <a:ext cx="1850614"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b="1">
                <a:solidFill>
                  <a:schemeClr val="dk1"/>
                </a:solidFill>
                <a:latin typeface="Calibri"/>
                <a:ea typeface="Calibri"/>
                <a:cs typeface="Calibri"/>
                <a:sym typeface="Calibri"/>
              </a:rPr>
              <a:t>A   22 juin</a:t>
            </a:r>
            <a:endParaRPr/>
          </a:p>
          <a:p>
            <a:pPr marL="0" marR="0" lvl="0" indent="0" algn="l" rtl="0">
              <a:spcBef>
                <a:spcPts val="0"/>
              </a:spcBef>
              <a:spcAft>
                <a:spcPts val="0"/>
              </a:spcAft>
              <a:buNone/>
            </a:pPr>
            <a:r>
              <a:rPr lang="fr-FR" sz="1000" b="1">
                <a:solidFill>
                  <a:schemeClr val="dk1"/>
                </a:solidFill>
                <a:latin typeface="Calibri"/>
                <a:ea typeface="Calibri"/>
                <a:cs typeface="Calibri"/>
                <a:sym typeface="Calibri"/>
              </a:rPr>
              <a:t>B   21 mai / 24 juillet</a:t>
            </a:r>
            <a:endParaRPr/>
          </a:p>
          <a:p>
            <a:pPr marL="0" marR="0" lvl="0" indent="0" algn="l" rtl="0">
              <a:spcBef>
                <a:spcPts val="0"/>
              </a:spcBef>
              <a:spcAft>
                <a:spcPts val="0"/>
              </a:spcAft>
              <a:buNone/>
            </a:pPr>
            <a:r>
              <a:rPr lang="fr-FR" sz="1000" b="1">
                <a:solidFill>
                  <a:schemeClr val="dk1"/>
                </a:solidFill>
                <a:latin typeface="Calibri"/>
                <a:ea typeface="Calibri"/>
                <a:cs typeface="Calibri"/>
                <a:sym typeface="Calibri"/>
              </a:rPr>
              <a:t>C   16 avril / 28 août</a:t>
            </a:r>
            <a:endParaRPr/>
          </a:p>
          <a:p>
            <a:pPr marL="0" marR="0" lvl="0" indent="0" algn="l" rtl="0">
              <a:spcBef>
                <a:spcPts val="0"/>
              </a:spcBef>
              <a:spcAft>
                <a:spcPts val="0"/>
              </a:spcAft>
              <a:buNone/>
            </a:pPr>
            <a:r>
              <a:rPr lang="fr-FR" sz="1000" b="1">
                <a:solidFill>
                  <a:schemeClr val="dk1"/>
                </a:solidFill>
                <a:latin typeface="Calibri"/>
                <a:ea typeface="Calibri"/>
                <a:cs typeface="Calibri"/>
                <a:sym typeface="Calibri"/>
              </a:rPr>
              <a:t>D   21 mars / 23 septembre</a:t>
            </a:r>
            <a:endParaRPr/>
          </a:p>
          <a:p>
            <a:pPr marL="0" marR="0" lvl="0" indent="0" algn="l" rtl="0">
              <a:spcBef>
                <a:spcPts val="0"/>
              </a:spcBef>
              <a:spcAft>
                <a:spcPts val="0"/>
              </a:spcAft>
              <a:buNone/>
            </a:pPr>
            <a:r>
              <a:rPr lang="fr-FR" sz="1000" b="1">
                <a:solidFill>
                  <a:schemeClr val="dk1"/>
                </a:solidFill>
                <a:latin typeface="Calibri"/>
                <a:ea typeface="Calibri"/>
                <a:cs typeface="Calibri"/>
                <a:sym typeface="Calibri"/>
              </a:rPr>
              <a:t>E   23 février / 20 octobre</a:t>
            </a:r>
            <a:endParaRPr/>
          </a:p>
          <a:p>
            <a:pPr marL="0" marR="0" lvl="0" indent="0" algn="l" rtl="0">
              <a:spcBef>
                <a:spcPts val="0"/>
              </a:spcBef>
              <a:spcAft>
                <a:spcPts val="0"/>
              </a:spcAft>
              <a:buNone/>
            </a:pPr>
            <a:r>
              <a:rPr lang="fr-FR" sz="1000" b="1">
                <a:solidFill>
                  <a:schemeClr val="dk1"/>
                </a:solidFill>
                <a:latin typeface="Calibri"/>
                <a:ea typeface="Calibri"/>
                <a:cs typeface="Calibri"/>
                <a:sym typeface="Calibri"/>
              </a:rPr>
              <a:t>F   23 janvier / 22 novembre</a:t>
            </a:r>
            <a:endParaRPr/>
          </a:p>
          <a:p>
            <a:pPr marL="0" marR="0" lvl="0" indent="0" algn="l" rtl="0">
              <a:spcBef>
                <a:spcPts val="0"/>
              </a:spcBef>
              <a:spcAft>
                <a:spcPts val="0"/>
              </a:spcAft>
              <a:buNone/>
            </a:pPr>
            <a:r>
              <a:rPr lang="fr-FR" sz="1000" b="1">
                <a:solidFill>
                  <a:schemeClr val="dk1"/>
                </a:solidFill>
                <a:latin typeface="Calibri"/>
                <a:ea typeface="Calibri"/>
                <a:cs typeface="Calibri"/>
                <a:sym typeface="Calibri"/>
              </a:rPr>
              <a:t>G   22 décembre</a:t>
            </a:r>
            <a:endParaRPr/>
          </a:p>
        </p:txBody>
      </p:sp>
      <p:sp>
        <p:nvSpPr>
          <p:cNvPr id="181" name="Google Shape;181;p7"/>
          <p:cNvSpPr/>
          <p:nvPr/>
        </p:nvSpPr>
        <p:spPr>
          <a:xfrm>
            <a:off x="7025640" y="2997200"/>
            <a:ext cx="261620" cy="179169"/>
          </a:xfrm>
          <a:custGeom>
            <a:avLst/>
            <a:gdLst/>
            <a:ahLst/>
            <a:cxnLst/>
            <a:rect l="l" t="t" r="r" b="b"/>
            <a:pathLst>
              <a:path w="261620" h="215900" extrusionOk="0">
                <a:moveTo>
                  <a:pt x="0" y="104140"/>
                </a:moveTo>
                <a:lnTo>
                  <a:pt x="12700" y="139700"/>
                </a:lnTo>
                <a:lnTo>
                  <a:pt x="81280" y="215900"/>
                </a:lnTo>
                <a:lnTo>
                  <a:pt x="261620" y="99060"/>
                </a:lnTo>
                <a:lnTo>
                  <a:pt x="198120" y="0"/>
                </a:lnTo>
                <a:lnTo>
                  <a:pt x="83820" y="0"/>
                </a:lnTo>
                <a:lnTo>
                  <a:pt x="5080" y="43180"/>
                </a:lnTo>
                <a:lnTo>
                  <a:pt x="0" y="10414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7"/>
          <p:cNvSpPr txBox="1"/>
          <p:nvPr/>
        </p:nvSpPr>
        <p:spPr>
          <a:xfrm>
            <a:off x="6977727" y="2907396"/>
            <a:ext cx="3403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FFC000"/>
                </a:solidFill>
                <a:latin typeface="Calibri"/>
                <a:ea typeface="Calibri"/>
                <a:cs typeface="Calibri"/>
                <a:sym typeface="Calibri"/>
              </a:rPr>
              <a:t>ΔL</a:t>
            </a:r>
            <a:endParaRPr/>
          </a:p>
        </p:txBody>
      </p:sp>
      <p:sp>
        <p:nvSpPr>
          <p:cNvPr id="183" name="Google Shape;183;p7"/>
          <p:cNvSpPr/>
          <p:nvPr/>
        </p:nvSpPr>
        <p:spPr>
          <a:xfrm rot="-5400000">
            <a:off x="7013471" y="2540160"/>
            <a:ext cx="237971" cy="1378947"/>
          </a:xfrm>
          <a:prstGeom prst="rightBrace">
            <a:avLst>
              <a:gd name="adj1" fmla="val 8333"/>
              <a:gd name="adj2" fmla="val 50000"/>
            </a:avLst>
          </a:prstGeom>
          <a:no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D966"/>
              </a:solidFill>
              <a:latin typeface="Calibri"/>
              <a:ea typeface="Calibri"/>
              <a:cs typeface="Calibri"/>
              <a:sym typeface="Calibri"/>
            </a:endParaRPr>
          </a:p>
        </p:txBody>
      </p:sp>
      <p:cxnSp>
        <p:nvCxnSpPr>
          <p:cNvPr id="184" name="Google Shape;184;p7"/>
          <p:cNvCxnSpPr/>
          <p:nvPr/>
        </p:nvCxnSpPr>
        <p:spPr>
          <a:xfrm rot="10800000">
            <a:off x="8561070" y="2862580"/>
            <a:ext cx="490220" cy="0"/>
          </a:xfrm>
          <a:prstGeom prst="straightConnector1">
            <a:avLst/>
          </a:prstGeom>
          <a:noFill/>
          <a:ln w="28575" cap="flat" cmpd="sng">
            <a:solidFill>
              <a:srgbClr val="0070C0"/>
            </a:solidFill>
            <a:prstDash val="solid"/>
            <a:miter lim="800000"/>
            <a:headEnd type="none" w="sm" len="sm"/>
            <a:tailEnd type="none" w="sm" len="sm"/>
          </a:ln>
        </p:spPr>
      </p:cxnSp>
      <p:sp>
        <p:nvSpPr>
          <p:cNvPr id="185" name="Google Shape;185;p7"/>
          <p:cNvSpPr/>
          <p:nvPr/>
        </p:nvSpPr>
        <p:spPr>
          <a:xfrm>
            <a:off x="9009078" y="2823911"/>
            <a:ext cx="79878" cy="79878"/>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7"/>
          <p:cNvSpPr txBox="1"/>
          <p:nvPr/>
        </p:nvSpPr>
        <p:spPr>
          <a:xfrm>
            <a:off x="9032095" y="2758188"/>
            <a:ext cx="8930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rgbClr val="7030A0"/>
                </a:solidFill>
                <a:latin typeface="Calibri"/>
                <a:ea typeface="Calibri"/>
                <a:cs typeface="Calibri"/>
                <a:sym typeface="Calibri"/>
              </a:rPr>
              <a:t>mât</a:t>
            </a:r>
            <a:endParaRPr/>
          </a:p>
        </p:txBody>
      </p:sp>
      <p:sp>
        <p:nvSpPr>
          <p:cNvPr id="2" name="Google Shape;85;p1">
            <a:extLst>
              <a:ext uri="{FF2B5EF4-FFF2-40B4-BE49-F238E27FC236}">
                <a16:creationId xmlns:a16="http://schemas.microsoft.com/office/drawing/2014/main" id="{ECFCEC45-1C27-F1BB-2AA6-59C81C5C3901}"/>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9FC49E1D-4569-AC56-DD55-C9EA9F00BDA4}"/>
                  </a:ext>
                </a:extLst>
              </p:cNvPr>
              <p:cNvSpPr txBox="1"/>
              <p:nvPr/>
            </p:nvSpPr>
            <p:spPr>
              <a:xfrm>
                <a:off x="256498" y="3388305"/>
                <a:ext cx="5811085" cy="484043"/>
              </a:xfrm>
              <a:prstGeom prst="rect">
                <a:avLst/>
              </a:prstGeom>
              <a:noFill/>
            </p:spPr>
            <p:txBody>
              <a:bodyPr wrap="square" rtlCol="0">
                <a:spAutoFit/>
              </a:bodyPr>
              <a:lstStyle/>
              <a:p>
                <a:pPr algn="ctr"/>
                <a14:m>
                  <m:oMath xmlns:m="http://schemas.openxmlformats.org/officeDocument/2006/math">
                    <m:r>
                      <a:rPr lang="fr-CH" sz="1800" b="0" i="1" smtClean="0">
                        <a:solidFill>
                          <a:srgbClr val="000000"/>
                        </a:solidFill>
                        <a:latin typeface="Cambria Math" panose="02040503050406030204" pitchFamily="18" charset="0"/>
                        <a:ea typeface="Cambria Math" panose="02040503050406030204" pitchFamily="18" charset="0"/>
                      </a:rPr>
                      <m:t>𝛥</m:t>
                    </m:r>
                    <m:r>
                      <a:rPr lang="fr-CH" sz="1800" b="0" i="1" smtClean="0">
                        <a:solidFill>
                          <a:srgbClr val="000000"/>
                        </a:solidFill>
                        <a:latin typeface="Cambria Math" panose="02040503050406030204" pitchFamily="18" charset="0"/>
                        <a:ea typeface="Cambria Math" panose="02040503050406030204" pitchFamily="18" charset="0"/>
                      </a:rPr>
                      <m:t>𝐿𝑟</m:t>
                    </m:r>
                    <m:r>
                      <a:rPr lang="fr-CH" sz="1800" b="0" i="1" baseline="-25000">
                        <a:solidFill>
                          <a:srgbClr val="000000"/>
                        </a:solidFill>
                        <a:latin typeface="Cambria Math" panose="02040503050406030204" pitchFamily="18" charset="0"/>
                        <a:ea typeface="Cambria Math" panose="02040503050406030204" pitchFamily="18" charset="0"/>
                      </a:rPr>
                      <m:t>é</m:t>
                    </m:r>
                    <m:r>
                      <a:rPr lang="fr-CH" sz="1800" b="0" i="1" baseline="-25000">
                        <a:solidFill>
                          <a:srgbClr val="000000"/>
                        </a:solidFill>
                        <a:latin typeface="Cambria Math" panose="02040503050406030204" pitchFamily="18" charset="0"/>
                        <a:ea typeface="Cambria Math" panose="02040503050406030204" pitchFamily="18" charset="0"/>
                      </a:rPr>
                      <m:t>𝑒𝑙</m:t>
                    </m:r>
                    <m:r>
                      <a:rPr lang="fr-CH" sz="1800" b="0" i="1">
                        <a:solidFill>
                          <a:srgbClr val="000000"/>
                        </a:solidFill>
                        <a:latin typeface="Cambria Math" panose="02040503050406030204" pitchFamily="18" charset="0"/>
                        <a:ea typeface="Cambria Math" panose="02040503050406030204" pitchFamily="18" charset="0"/>
                      </a:rPr>
                      <m:t>=  </m:t>
                    </m:r>
                    <m:f>
                      <m:fPr>
                        <m:ctrlPr>
                          <a:rPr lang="fr-CH" sz="1800" i="1">
                            <a:solidFill>
                              <a:srgbClr val="000000"/>
                            </a:solidFill>
                            <a:latin typeface="Cambria Math" panose="02040503050406030204" pitchFamily="18" charset="0"/>
                            <a:ea typeface="Cambria Math" panose="02040503050406030204" pitchFamily="18" charset="0"/>
                          </a:rPr>
                        </m:ctrlPr>
                      </m:fPr>
                      <m:num>
                        <m:r>
                          <a:rPr lang="fr-CH" sz="1800" b="0" i="1" smtClean="0">
                            <a:solidFill>
                              <a:srgbClr val="000000"/>
                            </a:solidFill>
                            <a:latin typeface="Cambria Math" panose="02040503050406030204" pitchFamily="18" charset="0"/>
                            <a:ea typeface="Cambria Math" panose="02040503050406030204" pitchFamily="18" charset="0"/>
                          </a:rPr>
                          <m:t>40</m:t>
                        </m:r>
                        <m:r>
                          <a:rPr lang="fr-CH" sz="1800" b="0" i="1" smtClean="0">
                            <a:solidFill>
                              <a:srgbClr val="000000"/>
                            </a:solidFill>
                            <a:latin typeface="Cambria Math" panose="02040503050406030204" pitchFamily="18" charset="0"/>
                            <a:ea typeface="Cambria Math" panose="02040503050406030204" pitchFamily="18" charset="0"/>
                          </a:rPr>
                          <m:t>𝑚𝑚</m:t>
                        </m:r>
                      </m:num>
                      <m:den>
                        <m:r>
                          <a:rPr lang="fr-CH" sz="1800" b="0" i="1" smtClean="0">
                            <a:solidFill>
                              <a:srgbClr val="000000"/>
                            </a:solidFill>
                            <a:latin typeface="Cambria Math" panose="02040503050406030204" pitchFamily="18" charset="0"/>
                            <a:ea typeface="Cambria Math" panose="02040503050406030204" pitchFamily="18" charset="0"/>
                          </a:rPr>
                          <m:t>14</m:t>
                        </m:r>
                        <m:r>
                          <a:rPr lang="fr-CH" sz="1800" b="0" i="1" smtClean="0">
                            <a:solidFill>
                              <a:srgbClr val="000000"/>
                            </a:solidFill>
                            <a:latin typeface="Cambria Math" panose="02040503050406030204" pitchFamily="18" charset="0"/>
                            <a:ea typeface="Cambria Math" panose="02040503050406030204" pitchFamily="18" charset="0"/>
                          </a:rPr>
                          <m:t>𝑚𝑚</m:t>
                        </m:r>
                      </m:den>
                    </m:f>
                  </m:oMath>
                </a14:m>
                <a:r>
                  <a:rPr lang="fr-CH" sz="18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fr-CH" sz="1800" b="0" i="1" dirty="0">
                        <a:solidFill>
                          <a:srgbClr val="000000"/>
                        </a:solidFill>
                        <a:latin typeface="Cambria Math" panose="02040503050406030204" pitchFamily="18" charset="0"/>
                        <a:ea typeface="Cambria Math" panose="02040503050406030204" pitchFamily="18" charset="0"/>
                      </a:rPr>
                      <m:t>⋅</m:t>
                    </m:r>
                  </m:oMath>
                </a14:m>
                <a:r>
                  <a:rPr lang="fr-CH" sz="18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 12m = 34,3 m</a:t>
                </a:r>
              </a:p>
            </p:txBody>
          </p:sp>
        </mc:Choice>
        <mc:Fallback xmlns="">
          <p:sp>
            <p:nvSpPr>
              <p:cNvPr id="5" name="ZoneTexte 4">
                <a:extLst>
                  <a:ext uri="{FF2B5EF4-FFF2-40B4-BE49-F238E27FC236}">
                    <a16:creationId xmlns:a16="http://schemas.microsoft.com/office/drawing/2014/main" id="{9FC49E1D-4569-AC56-DD55-C9EA9F00BDA4}"/>
                  </a:ext>
                </a:extLst>
              </p:cNvPr>
              <p:cNvSpPr txBox="1">
                <a:spLocks noRot="1" noChangeAspect="1" noMove="1" noResize="1" noEditPoints="1" noAdjustHandles="1" noChangeArrowheads="1" noChangeShapeType="1" noTextEdit="1"/>
              </p:cNvSpPr>
              <p:nvPr/>
            </p:nvSpPr>
            <p:spPr>
              <a:xfrm>
                <a:off x="256498" y="3388305"/>
                <a:ext cx="5811085" cy="484043"/>
              </a:xfrm>
              <a:prstGeom prst="rect">
                <a:avLst/>
              </a:prstGeom>
              <a:blipFill>
                <a:blip r:embed="rId3"/>
                <a:stretch>
                  <a:fillRect b="-6329"/>
                </a:stretch>
              </a:blipFill>
            </p:spPr>
            <p:txBody>
              <a:bodyPr/>
              <a:lstStyle/>
              <a:p>
                <a:r>
                  <a:rPr lang="fr-CH">
                    <a:noFill/>
                  </a:rPr>
                  <a:t> </a:t>
                </a:r>
              </a:p>
            </p:txBody>
          </p:sp>
        </mc:Fallback>
      </mc:AlternateContent>
      <p:sp>
        <p:nvSpPr>
          <p:cNvPr id="195" name="Google Shape;195;p8"/>
          <p:cNvSpPr txBox="1"/>
          <p:nvPr/>
        </p:nvSpPr>
        <p:spPr>
          <a:xfrm>
            <a:off x="284915" y="710056"/>
            <a:ext cx="5811085" cy="2862322"/>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a:pPr>
            <a:r>
              <a:rPr lang="fr-FR" sz="1600" dirty="0">
                <a:solidFill>
                  <a:srgbClr val="000000"/>
                </a:solidFill>
                <a:latin typeface="Arial"/>
                <a:ea typeface="Arial"/>
                <a:cs typeface="Arial"/>
                <a:sym typeface="Arial"/>
              </a:rPr>
              <a:t>Donc : </a:t>
            </a:r>
            <a:br>
              <a:rPr lang="fr-FR" sz="1600" dirty="0">
                <a:solidFill>
                  <a:srgbClr val="000000"/>
                </a:solidFill>
                <a:latin typeface="Arial"/>
                <a:ea typeface="Arial"/>
                <a:cs typeface="Arial"/>
                <a:sym typeface="Arial"/>
              </a:rPr>
            </a:br>
            <a:br>
              <a:rPr lang="fr-FR" sz="1600" b="1" dirty="0">
                <a:solidFill>
                  <a:srgbClr val="000000"/>
                </a:solidFill>
                <a:latin typeface="Arial"/>
                <a:ea typeface="Arial"/>
                <a:cs typeface="Arial"/>
                <a:sym typeface="Arial"/>
              </a:rPr>
            </a:br>
            <a:br>
              <a:rPr lang="fr-FR" sz="1600" b="1" dirty="0">
                <a:solidFill>
                  <a:srgbClr val="000000"/>
                </a:solidFill>
                <a:latin typeface="Arial"/>
                <a:ea typeface="Arial"/>
                <a:cs typeface="Arial"/>
                <a:sym typeface="Arial"/>
              </a:rPr>
            </a:br>
            <a:br>
              <a:rPr lang="fr-FR" sz="1600" b="1" dirty="0">
                <a:solidFill>
                  <a:srgbClr val="000000"/>
                </a:solidFill>
                <a:latin typeface="Arial"/>
                <a:ea typeface="Arial"/>
                <a:cs typeface="Arial"/>
                <a:sym typeface="Arial"/>
              </a:rPr>
            </a:br>
            <a:br>
              <a:rPr lang="fr-FR" sz="1600" b="1" dirty="0">
                <a:solidFill>
                  <a:srgbClr val="000000"/>
                </a:solidFill>
                <a:latin typeface="Arial"/>
                <a:ea typeface="Arial"/>
                <a:cs typeface="Arial"/>
                <a:sym typeface="Arial"/>
              </a:rPr>
            </a:br>
            <a:br>
              <a:rPr lang="fr-FR" sz="1600" b="1" dirty="0">
                <a:solidFill>
                  <a:srgbClr val="000000"/>
                </a:solidFill>
                <a:latin typeface="Arial"/>
                <a:ea typeface="Arial"/>
                <a:cs typeface="Arial"/>
                <a:sym typeface="Arial"/>
              </a:rPr>
            </a:br>
            <a:r>
              <a:rPr lang="fr-FR" sz="1600" dirty="0">
                <a:solidFill>
                  <a:srgbClr val="000000"/>
                </a:solidFill>
                <a:latin typeface="Arial"/>
                <a:ea typeface="Arial"/>
                <a:cs typeface="Arial"/>
                <a:sym typeface="Arial"/>
              </a:rPr>
              <a:t>d = 14 mm ; </a:t>
            </a:r>
            <a:r>
              <a:rPr lang="fr-FR" sz="1600" dirty="0" err="1">
                <a:solidFill>
                  <a:srgbClr val="000000"/>
                </a:solidFill>
                <a:latin typeface="Arial"/>
                <a:ea typeface="Arial"/>
                <a:cs typeface="Arial"/>
                <a:sym typeface="Arial"/>
              </a:rPr>
              <a:t>ΔL</a:t>
            </a:r>
            <a:r>
              <a:rPr lang="fr-FR" sz="1600" baseline="-25000" dirty="0" err="1">
                <a:solidFill>
                  <a:srgbClr val="000000"/>
                </a:solidFill>
                <a:latin typeface="Arial"/>
                <a:ea typeface="Arial"/>
                <a:cs typeface="Arial"/>
                <a:sym typeface="Arial"/>
              </a:rPr>
              <a:t>diagramme</a:t>
            </a:r>
            <a:r>
              <a:rPr lang="fr-FR" sz="1600" dirty="0">
                <a:solidFill>
                  <a:srgbClr val="000000"/>
                </a:solidFill>
                <a:latin typeface="Arial"/>
                <a:ea typeface="Arial"/>
                <a:cs typeface="Arial"/>
                <a:sym typeface="Arial"/>
              </a:rPr>
              <a:t> = 40 mm </a:t>
            </a:r>
            <a:br>
              <a:rPr lang="fr-FR" sz="1600" dirty="0">
                <a:solidFill>
                  <a:srgbClr val="000000"/>
                </a:solidFill>
                <a:latin typeface="Arial"/>
                <a:ea typeface="Arial"/>
                <a:cs typeface="Arial"/>
                <a:sym typeface="Arial"/>
              </a:rPr>
            </a:br>
            <a:br>
              <a:rPr lang="fr-FR" sz="1600" dirty="0">
                <a:solidFill>
                  <a:srgbClr val="000000"/>
                </a:solidFill>
                <a:latin typeface="Arial"/>
                <a:ea typeface="Arial"/>
                <a:cs typeface="Arial"/>
                <a:sym typeface="Arial"/>
              </a:rPr>
            </a:br>
            <a:endParaRPr sz="1600" dirty="0">
              <a:solidFill>
                <a:schemeClr val="dk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3DF8009B-D1A7-30B1-A779-7D28CCCAA8B4}"/>
                  </a:ext>
                </a:extLst>
              </p:cNvPr>
              <p:cNvSpPr txBox="1"/>
              <p:nvPr/>
            </p:nvSpPr>
            <p:spPr>
              <a:xfrm>
                <a:off x="321400" y="1604207"/>
                <a:ext cx="5811085" cy="61837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fr-CH" sz="1800" i="1" smtClean="0">
                              <a:solidFill>
                                <a:srgbClr val="000000"/>
                              </a:solidFill>
                              <a:latin typeface="Cambria Math" panose="02040503050406030204" pitchFamily="18" charset="0"/>
                            </a:rPr>
                          </m:ctrlPr>
                        </m:fPr>
                        <m:num>
                          <m:r>
                            <a:rPr lang="fr-CH" sz="1800" i="1">
                              <a:solidFill>
                                <a:srgbClr val="000000"/>
                              </a:solidFill>
                              <a:latin typeface="Cambria Math" panose="02040503050406030204" pitchFamily="18" charset="0"/>
                            </a:rPr>
                            <m:t>𝛥</m:t>
                          </m:r>
                          <m:r>
                            <a:rPr lang="fr-CH" sz="1800" i="1">
                              <a:solidFill>
                                <a:srgbClr val="000000"/>
                              </a:solidFill>
                              <a:latin typeface="Cambria Math" panose="02040503050406030204" pitchFamily="18" charset="0"/>
                            </a:rPr>
                            <m:t>𝐿𝑟</m:t>
                          </m:r>
                          <m:r>
                            <a:rPr lang="fr-CH" sz="1800" i="1" baseline="-25000">
                              <a:solidFill>
                                <a:srgbClr val="000000"/>
                              </a:solidFill>
                              <a:latin typeface="Cambria Math" panose="02040503050406030204" pitchFamily="18" charset="0"/>
                            </a:rPr>
                            <m:t>é</m:t>
                          </m:r>
                          <m:r>
                            <a:rPr lang="fr-CH" sz="1800" i="1" baseline="-25000">
                              <a:solidFill>
                                <a:srgbClr val="000000"/>
                              </a:solidFill>
                              <a:latin typeface="Cambria Math" panose="02040503050406030204" pitchFamily="18" charset="0"/>
                            </a:rPr>
                            <m:t>𝑒𝑙</m:t>
                          </m:r>
                        </m:num>
                        <m:den>
                          <m:r>
                            <a:rPr lang="fr-CH" sz="1800" i="1">
                              <a:solidFill>
                                <a:srgbClr val="000000"/>
                              </a:solidFill>
                              <a:latin typeface="Cambria Math" panose="02040503050406030204" pitchFamily="18" charset="0"/>
                            </a:rPr>
                            <m:t>h</m:t>
                          </m:r>
                          <m:r>
                            <a:rPr lang="fr-CH" sz="1800" i="1">
                              <a:solidFill>
                                <a:srgbClr val="000000"/>
                              </a:solidFill>
                              <a:latin typeface="Cambria Math" panose="02040503050406030204" pitchFamily="18" charset="0"/>
                            </a:rPr>
                            <m:t>𝑎𝑢𝑡𝑒𝑢𝑟</m:t>
                          </m:r>
                          <m:r>
                            <a:rPr lang="fr-CH" sz="1800" i="1">
                              <a:solidFill>
                                <a:srgbClr val="000000"/>
                              </a:solidFill>
                              <a:latin typeface="Cambria Math" panose="02040503050406030204" pitchFamily="18" charset="0"/>
                            </a:rPr>
                            <m:t> </m:t>
                          </m:r>
                          <m:r>
                            <a:rPr lang="fr-CH" sz="1800" i="1">
                              <a:solidFill>
                                <a:srgbClr val="000000"/>
                              </a:solidFill>
                              <a:latin typeface="Cambria Math" panose="02040503050406030204" pitchFamily="18" charset="0"/>
                            </a:rPr>
                            <m:t>𝑑𝑢</m:t>
                          </m:r>
                          <m:r>
                            <a:rPr lang="fr-CH" sz="1800" i="1">
                              <a:solidFill>
                                <a:srgbClr val="000000"/>
                              </a:solidFill>
                              <a:latin typeface="Cambria Math" panose="02040503050406030204" pitchFamily="18" charset="0"/>
                            </a:rPr>
                            <m:t> </m:t>
                          </m:r>
                          <m:r>
                            <a:rPr lang="fr-CH" sz="1800" i="1">
                              <a:solidFill>
                                <a:srgbClr val="000000"/>
                              </a:solidFill>
                              <a:latin typeface="Cambria Math" panose="02040503050406030204" pitchFamily="18" charset="0"/>
                            </a:rPr>
                            <m:t>𝑚</m:t>
                          </m:r>
                          <m:r>
                            <a:rPr lang="fr-CH" sz="1800" i="1">
                              <a:solidFill>
                                <a:srgbClr val="000000"/>
                              </a:solidFill>
                              <a:latin typeface="Cambria Math" panose="02040503050406030204" pitchFamily="18" charset="0"/>
                            </a:rPr>
                            <m:t>â</m:t>
                          </m:r>
                          <m:r>
                            <a:rPr lang="fr-CH" sz="1800" i="1">
                              <a:solidFill>
                                <a:srgbClr val="000000"/>
                              </a:solidFill>
                              <a:latin typeface="Cambria Math" panose="02040503050406030204" pitchFamily="18" charset="0"/>
                            </a:rPr>
                            <m:t>𝑡</m:t>
                          </m:r>
                        </m:den>
                      </m:f>
                      <m:r>
                        <a:rPr lang="fr-CH" sz="1800" i="1">
                          <a:solidFill>
                            <a:srgbClr val="000000"/>
                          </a:solidFill>
                          <a:latin typeface="Cambria Math" panose="02040503050406030204" pitchFamily="18" charset="0"/>
                        </a:rPr>
                        <m:t>  =  </m:t>
                      </m:r>
                      <m:f>
                        <m:fPr>
                          <m:ctrlPr>
                            <a:rPr lang="fr-CH" sz="1800" i="1">
                              <a:solidFill>
                                <a:srgbClr val="000000"/>
                              </a:solidFill>
                              <a:latin typeface="Cambria Math" panose="02040503050406030204" pitchFamily="18" charset="0"/>
                            </a:rPr>
                          </m:ctrlPr>
                        </m:fPr>
                        <m:num>
                          <m:r>
                            <a:rPr lang="fr-CH" sz="1800" i="1">
                              <a:solidFill>
                                <a:srgbClr val="000000"/>
                              </a:solidFill>
                              <a:latin typeface="Cambria Math" panose="02040503050406030204" pitchFamily="18" charset="0"/>
                            </a:rPr>
                            <m:t>𝛥</m:t>
                          </m:r>
                          <m:r>
                            <a:rPr lang="fr-CH" sz="1800" i="1">
                              <a:solidFill>
                                <a:srgbClr val="000000"/>
                              </a:solidFill>
                              <a:latin typeface="Cambria Math" panose="02040503050406030204" pitchFamily="18" charset="0"/>
                            </a:rPr>
                            <m:t>𝐿𝑑𝑖𝑎𝑔</m:t>
                          </m:r>
                          <m:r>
                            <a:rPr lang="fr-CH" sz="1800" i="1" baseline="-25000">
                              <a:solidFill>
                                <a:srgbClr val="000000"/>
                              </a:solidFill>
                              <a:latin typeface="Cambria Math" panose="02040503050406030204" pitchFamily="18" charset="0"/>
                            </a:rPr>
                            <m:t>𝑟𝑎𝑚𝑚𝑒</m:t>
                          </m:r>
                        </m:num>
                        <m:den>
                          <m:r>
                            <a:rPr lang="fr-CH" sz="1800" i="1">
                              <a:solidFill>
                                <a:srgbClr val="000000"/>
                              </a:solidFill>
                              <a:latin typeface="Cambria Math" panose="02040503050406030204" pitchFamily="18" charset="0"/>
                            </a:rPr>
                            <m:t>𝑑</m:t>
                          </m:r>
                        </m:den>
                      </m:f>
                    </m:oMath>
                  </m:oMathPara>
                </a14:m>
                <a:endParaRPr lang="fr-CH" sz="1800" i="1" dirty="0">
                  <a:latin typeface="Arial" panose="020B0604020202020204" pitchFamily="34" charset="0"/>
                  <a:cs typeface="Arial" panose="020B0604020202020204" pitchFamily="34" charset="0"/>
                </a:endParaRPr>
              </a:p>
            </p:txBody>
          </p:sp>
        </mc:Choice>
        <mc:Fallback xmlns="">
          <p:sp>
            <p:nvSpPr>
              <p:cNvPr id="4" name="ZoneTexte 3">
                <a:extLst>
                  <a:ext uri="{FF2B5EF4-FFF2-40B4-BE49-F238E27FC236}">
                    <a16:creationId xmlns:a16="http://schemas.microsoft.com/office/drawing/2014/main" id="{3DF8009B-D1A7-30B1-A779-7D28CCCAA8B4}"/>
                  </a:ext>
                </a:extLst>
              </p:cNvPr>
              <p:cNvSpPr txBox="1">
                <a:spLocks noRot="1" noChangeAspect="1" noMove="1" noResize="1" noEditPoints="1" noAdjustHandles="1" noChangeArrowheads="1" noChangeShapeType="1" noTextEdit="1"/>
              </p:cNvSpPr>
              <p:nvPr/>
            </p:nvSpPr>
            <p:spPr>
              <a:xfrm>
                <a:off x="321400" y="1604207"/>
                <a:ext cx="5811085" cy="618374"/>
              </a:xfrm>
              <a:prstGeom prst="rect">
                <a:avLst/>
              </a:prstGeom>
              <a:blipFill>
                <a:blip r:embed="rId4"/>
                <a:stretch>
                  <a:fillRect/>
                </a:stretch>
              </a:blipFill>
            </p:spPr>
            <p:txBody>
              <a:bodyPr/>
              <a:lstStyle/>
              <a:p>
                <a:r>
                  <a:rPr lang="fr-CH">
                    <a:noFill/>
                  </a:rPr>
                  <a:t> </a:t>
                </a:r>
              </a:p>
            </p:txBody>
          </p:sp>
        </mc:Fallback>
      </mc:AlternateContent>
      <p:sp>
        <p:nvSpPr>
          <p:cNvPr id="192" name="Google Shape;192;p8"/>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93" name="Google Shape;193;p8"/>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94" name="Google Shape;194;p8"/>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pic>
        <p:nvPicPr>
          <p:cNvPr id="198" name="Google Shape;198;p8"/>
          <p:cNvPicPr preferRelativeResize="0"/>
          <p:nvPr/>
        </p:nvPicPr>
        <p:blipFill rotWithShape="1">
          <a:blip r:embed="rId5">
            <a:alphaModFix/>
          </a:blip>
          <a:srcRect l="5525" t="5409" r="2902" b="5746"/>
          <a:stretch/>
        </p:blipFill>
        <p:spPr>
          <a:xfrm>
            <a:off x="6170811" y="1108941"/>
            <a:ext cx="5785659" cy="4640118"/>
          </a:xfrm>
          <a:prstGeom prst="rect">
            <a:avLst/>
          </a:prstGeom>
          <a:noFill/>
          <a:ln>
            <a:noFill/>
          </a:ln>
        </p:spPr>
      </p:pic>
      <p:sp>
        <p:nvSpPr>
          <p:cNvPr id="199" name="Google Shape;199;p8"/>
          <p:cNvSpPr/>
          <p:nvPr/>
        </p:nvSpPr>
        <p:spPr>
          <a:xfrm>
            <a:off x="284915" y="1188720"/>
            <a:ext cx="304365" cy="5232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8"/>
          <p:cNvSpPr/>
          <p:nvPr/>
        </p:nvSpPr>
        <p:spPr>
          <a:xfrm>
            <a:off x="6096000" y="802640"/>
            <a:ext cx="1747520" cy="1219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8"/>
          <p:cNvSpPr/>
          <p:nvPr/>
        </p:nvSpPr>
        <p:spPr>
          <a:xfrm>
            <a:off x="11775440" y="3708400"/>
            <a:ext cx="254000" cy="365760"/>
          </a:xfrm>
          <a:custGeom>
            <a:avLst/>
            <a:gdLst/>
            <a:ahLst/>
            <a:cxnLst/>
            <a:rect l="l" t="t" r="r" b="b"/>
            <a:pathLst>
              <a:path w="254000" h="365760" extrusionOk="0">
                <a:moveTo>
                  <a:pt x="121920" y="0"/>
                </a:moveTo>
                <a:lnTo>
                  <a:pt x="0" y="365760"/>
                </a:lnTo>
                <a:lnTo>
                  <a:pt x="254000" y="335280"/>
                </a:lnTo>
                <a:lnTo>
                  <a:pt x="254000" y="71120"/>
                </a:lnTo>
                <a:lnTo>
                  <a:pt x="12192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8"/>
          <p:cNvSpPr/>
          <p:nvPr/>
        </p:nvSpPr>
        <p:spPr>
          <a:xfrm>
            <a:off x="11332464" y="3121152"/>
            <a:ext cx="268224" cy="335280"/>
          </a:xfrm>
          <a:custGeom>
            <a:avLst/>
            <a:gdLst/>
            <a:ahLst/>
            <a:cxnLst/>
            <a:rect l="l" t="t" r="r" b="b"/>
            <a:pathLst>
              <a:path w="268224" h="335280" extrusionOk="0">
                <a:moveTo>
                  <a:pt x="128016" y="0"/>
                </a:moveTo>
                <a:lnTo>
                  <a:pt x="36576" y="85344"/>
                </a:lnTo>
                <a:lnTo>
                  <a:pt x="0" y="237744"/>
                </a:lnTo>
                <a:lnTo>
                  <a:pt x="170688" y="335280"/>
                </a:lnTo>
                <a:lnTo>
                  <a:pt x="268224" y="243840"/>
                </a:lnTo>
                <a:lnTo>
                  <a:pt x="231648" y="6096"/>
                </a:lnTo>
                <a:lnTo>
                  <a:pt x="12801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5ABDB874-0633-FF5F-0E35-A44002C48A09}"/>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p:nvPr/>
        </p:nvSpPr>
        <p:spPr>
          <a:xfrm>
            <a:off x="284915" y="710056"/>
            <a:ext cx="5811085"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startAt="2"/>
            </a:pPr>
            <a:r>
              <a:rPr lang="fr-FR" sz="1600" b="0" i="0" u="none" strike="noStrike" dirty="0">
                <a:solidFill>
                  <a:srgbClr val="000000"/>
                </a:solidFill>
                <a:latin typeface="Arial"/>
                <a:ea typeface="Arial"/>
                <a:cs typeface="Arial"/>
                <a:sym typeface="Arial"/>
              </a:rPr>
              <a:t>À partir de la loi des gaz parfaits (cf. chapitre 2.1), on écrit que pour la vapeur d’eau : </a:t>
            </a:r>
            <a:br>
              <a:rPr lang="fr-FR" sz="16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r>
              <a:rPr lang="fr-FR" sz="1600" b="0" i="0" u="none" strike="noStrike" dirty="0">
                <a:solidFill>
                  <a:srgbClr val="000000"/>
                </a:solidFill>
                <a:latin typeface="Arial"/>
                <a:ea typeface="Arial"/>
                <a:cs typeface="Arial"/>
                <a:sym typeface="Arial"/>
              </a:rPr>
              <a:t>n</a:t>
            </a:r>
            <a:r>
              <a:rPr lang="fr-FR" sz="1600" b="0" i="0" u="none" strike="noStrike" baseline="-25000" dirty="0">
                <a:solidFill>
                  <a:srgbClr val="000000"/>
                </a:solidFill>
                <a:latin typeface="Arial"/>
                <a:ea typeface="Arial"/>
                <a:cs typeface="Arial"/>
                <a:sym typeface="Arial"/>
              </a:rPr>
              <a:t>H2O</a:t>
            </a:r>
            <a:r>
              <a:rPr lang="fr-FR" sz="1600" b="0" i="0" u="none" strike="noStrike" dirty="0">
                <a:solidFill>
                  <a:srgbClr val="000000"/>
                </a:solidFill>
                <a:latin typeface="Arial"/>
                <a:ea typeface="Arial"/>
                <a:cs typeface="Arial"/>
                <a:sym typeface="Arial"/>
              </a:rPr>
              <a:t> est le nombre de moles et égal à : </a:t>
            </a:r>
            <a:br>
              <a:rPr lang="fr-FR" sz="16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r>
              <a:rPr lang="fr-FR" sz="1600" b="0" i="0" u="none" strike="noStrike" dirty="0">
                <a:solidFill>
                  <a:srgbClr val="000000"/>
                </a:solidFill>
                <a:latin typeface="Arial"/>
                <a:ea typeface="Arial"/>
                <a:cs typeface="Arial"/>
                <a:sym typeface="Arial"/>
              </a:rPr>
              <a:t>Où m</a:t>
            </a:r>
            <a:r>
              <a:rPr lang="fr-FR" sz="1600" b="0" i="0" u="none" strike="noStrike" baseline="-25000" dirty="0">
                <a:solidFill>
                  <a:srgbClr val="000000"/>
                </a:solidFill>
                <a:latin typeface="Arial"/>
                <a:ea typeface="Arial"/>
                <a:cs typeface="Arial"/>
                <a:sym typeface="Arial"/>
              </a:rPr>
              <a:t>H2O</a:t>
            </a:r>
            <a:r>
              <a:rPr lang="fr-FR" sz="1600" b="0" i="0" u="none" strike="noStrike" dirty="0">
                <a:solidFill>
                  <a:srgbClr val="000000"/>
                </a:solidFill>
                <a:latin typeface="Arial"/>
                <a:ea typeface="Arial"/>
                <a:cs typeface="Arial"/>
                <a:sym typeface="Arial"/>
              </a:rPr>
              <a:t> est la masse d'eau et M</a:t>
            </a:r>
            <a:r>
              <a:rPr lang="fr-FR" sz="1600" b="0" i="0" u="none" strike="noStrike" baseline="-25000" dirty="0">
                <a:solidFill>
                  <a:srgbClr val="000000"/>
                </a:solidFill>
                <a:latin typeface="Arial"/>
                <a:ea typeface="Arial"/>
                <a:cs typeface="Arial"/>
                <a:sym typeface="Arial"/>
              </a:rPr>
              <a:t>H2O</a:t>
            </a:r>
            <a:r>
              <a:rPr lang="fr-FR" sz="1600" b="0" i="0" u="none" strike="noStrike" dirty="0">
                <a:solidFill>
                  <a:srgbClr val="000000"/>
                </a:solidFill>
                <a:latin typeface="Arial"/>
                <a:ea typeface="Arial"/>
                <a:cs typeface="Arial"/>
                <a:sym typeface="Arial"/>
              </a:rPr>
              <a:t> la masse molaire de l'eau. En combinant les deux formules précédentes, on obtient : </a:t>
            </a:r>
            <a:br>
              <a:rPr lang="fr-FR" sz="1600" b="0" i="0" u="none" strike="noStrike" dirty="0">
                <a:solidFill>
                  <a:srgbClr val="000000"/>
                </a:solidFill>
                <a:latin typeface="Arial"/>
                <a:ea typeface="Arial"/>
                <a:cs typeface="Arial"/>
                <a:sym typeface="Arial"/>
              </a:rPr>
            </a:br>
            <a:br>
              <a:rPr lang="fr-FR" sz="16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r>
              <a:rPr lang="fr-FR" sz="1600" b="0" i="0" u="none" strike="noStrike" dirty="0">
                <a:solidFill>
                  <a:srgbClr val="000000"/>
                </a:solidFill>
                <a:latin typeface="Arial"/>
                <a:ea typeface="Arial"/>
                <a:cs typeface="Arial"/>
                <a:sym typeface="Arial"/>
              </a:rPr>
              <a:t>On reconnaît alors l'humidité absolue :</a:t>
            </a:r>
            <a:br>
              <a:rPr lang="fr-FR" sz="16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br>
              <a:rPr lang="fr-FR" sz="1400" b="0" i="0" u="none" strike="noStrike" dirty="0">
                <a:solidFill>
                  <a:srgbClr val="000000"/>
                </a:solidFill>
                <a:latin typeface="Arial"/>
                <a:ea typeface="Arial"/>
                <a:cs typeface="Arial"/>
                <a:sym typeface="Arial"/>
              </a:rPr>
            </a:br>
            <a:r>
              <a:rPr lang="fr-FR" sz="1600" b="0" i="0" u="none" strike="noStrike" dirty="0">
                <a:solidFill>
                  <a:srgbClr val="000000"/>
                </a:solidFill>
                <a:latin typeface="Arial"/>
                <a:ea typeface="Arial"/>
                <a:cs typeface="Arial"/>
                <a:sym typeface="Arial"/>
              </a:rPr>
              <a:t>et la constante recherchée :</a:t>
            </a:r>
            <a:br>
              <a:rPr lang="fr-FR" sz="1600" b="0" i="0" u="none" strike="noStrike" dirty="0">
                <a:solidFill>
                  <a:srgbClr val="000000"/>
                </a:solidFill>
                <a:latin typeface="Arial"/>
                <a:ea typeface="Arial"/>
                <a:cs typeface="Arial"/>
                <a:sym typeface="Arial"/>
              </a:rPr>
            </a:br>
            <a:endParaRPr sz="1600" dirty="0">
              <a:solidFill>
                <a:schemeClr val="dk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7237BCB2-9288-172B-4F43-36C6AA17FFF6}"/>
                  </a:ext>
                </a:extLst>
              </p:cNvPr>
              <p:cNvSpPr txBox="1"/>
              <p:nvPr/>
            </p:nvSpPr>
            <p:spPr>
              <a:xfrm>
                <a:off x="284914" y="1888601"/>
                <a:ext cx="581108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CH" sz="1800" b="0" i="1" smtClean="0">
                          <a:solidFill>
                            <a:srgbClr val="000000"/>
                          </a:solidFill>
                          <a:latin typeface="Cambria Math" panose="02040503050406030204" pitchFamily="18" charset="0"/>
                        </a:rPr>
                        <m:t>𝑃</m:t>
                      </m:r>
                      <m:r>
                        <a:rPr lang="fr-CH" sz="1800" b="0" i="1" baseline="-25000" smtClean="0">
                          <a:solidFill>
                            <a:srgbClr val="000000"/>
                          </a:solidFill>
                          <a:latin typeface="Cambria Math" panose="02040503050406030204" pitchFamily="18" charset="0"/>
                        </a:rPr>
                        <m:t>𝑣𝑎𝑝𝑒𝑢𝑟</m:t>
                      </m:r>
                      <m:r>
                        <a:rPr lang="fr-CH" sz="1800" b="0" i="1" baseline="-25000" smtClean="0">
                          <a:solidFill>
                            <a:srgbClr val="000000"/>
                          </a:solidFill>
                          <a:latin typeface="Cambria Math" panose="02040503050406030204" pitchFamily="18" charset="0"/>
                        </a:rPr>
                        <m:t> </m:t>
                      </m:r>
                      <m:r>
                        <a:rPr lang="fr-CH" sz="1800" b="0" i="1" baseline="-25000" smtClean="0">
                          <a:solidFill>
                            <a:srgbClr val="000000"/>
                          </a:solidFill>
                          <a:latin typeface="Cambria Math" panose="02040503050406030204" pitchFamily="18" charset="0"/>
                        </a:rPr>
                        <m:t>𝑑</m:t>
                      </m:r>
                      <m:r>
                        <a:rPr lang="fr-CH" sz="1800" b="0" i="1" baseline="-25000" smtClean="0">
                          <a:solidFill>
                            <a:srgbClr val="000000"/>
                          </a:solidFill>
                          <a:latin typeface="Cambria Math" panose="02040503050406030204" pitchFamily="18" charset="0"/>
                        </a:rPr>
                        <m:t>′</m:t>
                      </m:r>
                      <m:r>
                        <a:rPr lang="fr-CH" sz="1800" b="0" i="1" baseline="-25000" smtClean="0">
                          <a:solidFill>
                            <a:srgbClr val="000000"/>
                          </a:solidFill>
                          <a:latin typeface="Cambria Math" panose="02040503050406030204" pitchFamily="18" charset="0"/>
                        </a:rPr>
                        <m:t>𝑒𝑎𝑢</m:t>
                      </m:r>
                      <m:r>
                        <a:rPr lang="fr-CH" sz="1800" b="0" i="1" dirty="0">
                          <a:solidFill>
                            <a:srgbClr val="000000"/>
                          </a:solidFill>
                          <a:latin typeface="Cambria Math" panose="02040503050406030204" pitchFamily="18" charset="0"/>
                        </a:rPr>
                        <m:t>⋅</m:t>
                      </m:r>
                      <m:r>
                        <a:rPr lang="fr-CH" sz="1800" b="0" i="1" smtClean="0">
                          <a:solidFill>
                            <a:srgbClr val="000000"/>
                          </a:solidFill>
                          <a:latin typeface="Cambria Math" panose="02040503050406030204" pitchFamily="18" charset="0"/>
                        </a:rPr>
                        <m:t>𝑉</m:t>
                      </m:r>
                      <m:r>
                        <a:rPr lang="fr-CH" sz="1800" b="0" i="1">
                          <a:solidFill>
                            <a:srgbClr val="000000"/>
                          </a:solidFill>
                          <a:latin typeface="Cambria Math" panose="02040503050406030204" pitchFamily="18" charset="0"/>
                        </a:rPr>
                        <m:t>=  </m:t>
                      </m:r>
                      <m:r>
                        <a:rPr lang="fr-CH" sz="1800" b="0" i="1" smtClean="0">
                          <a:solidFill>
                            <a:srgbClr val="000000"/>
                          </a:solidFill>
                          <a:latin typeface="Cambria Math" panose="02040503050406030204" pitchFamily="18" charset="0"/>
                        </a:rPr>
                        <m:t>𝑛</m:t>
                      </m:r>
                      <m:r>
                        <a:rPr lang="fr-CH" sz="1800" b="0" i="1" baseline="-25000" smtClean="0">
                          <a:solidFill>
                            <a:srgbClr val="000000"/>
                          </a:solidFill>
                          <a:latin typeface="Cambria Math" panose="02040503050406030204" pitchFamily="18" charset="0"/>
                        </a:rPr>
                        <m:t>𝐻</m:t>
                      </m:r>
                      <m:r>
                        <a:rPr lang="fr-CH" sz="1800" b="0" i="1" baseline="-25000" smtClean="0">
                          <a:solidFill>
                            <a:srgbClr val="000000"/>
                          </a:solidFill>
                          <a:latin typeface="Cambria Math" panose="02040503050406030204" pitchFamily="18" charset="0"/>
                        </a:rPr>
                        <m:t>2</m:t>
                      </m:r>
                      <m:r>
                        <a:rPr lang="fr-CH" sz="1800" b="0" i="1" baseline="-25000" smtClean="0">
                          <a:solidFill>
                            <a:srgbClr val="000000"/>
                          </a:solidFill>
                          <a:latin typeface="Cambria Math" panose="02040503050406030204" pitchFamily="18" charset="0"/>
                        </a:rPr>
                        <m:t>𝑂</m:t>
                      </m:r>
                      <m:r>
                        <a:rPr lang="fr-CH" sz="1800" b="0" i="1" dirty="0">
                          <a:solidFill>
                            <a:srgbClr val="000000"/>
                          </a:solidFill>
                          <a:latin typeface="Cambria Math" panose="02040503050406030204" pitchFamily="18" charset="0"/>
                        </a:rPr>
                        <m:t>⋅</m:t>
                      </m:r>
                      <m:r>
                        <a:rPr lang="fr-CH" sz="1800" b="0" i="1" dirty="0" smtClean="0">
                          <a:solidFill>
                            <a:srgbClr val="000000"/>
                          </a:solidFill>
                          <a:latin typeface="Cambria Math" panose="02040503050406030204" pitchFamily="18" charset="0"/>
                        </a:rPr>
                        <m:t>𝑅</m:t>
                      </m:r>
                      <m:r>
                        <a:rPr lang="fr-CH" sz="1800" b="0" i="1" dirty="0">
                          <a:solidFill>
                            <a:srgbClr val="000000"/>
                          </a:solidFill>
                          <a:latin typeface="Cambria Math" panose="02040503050406030204" pitchFamily="18" charset="0"/>
                        </a:rPr>
                        <m:t>⋅</m:t>
                      </m:r>
                      <m:r>
                        <a:rPr lang="fr-CH" sz="1800" b="0" i="1" dirty="0" smtClean="0">
                          <a:solidFill>
                            <a:srgbClr val="000000"/>
                          </a:solidFill>
                          <a:latin typeface="Cambria Math" panose="02040503050406030204" pitchFamily="18" charset="0"/>
                        </a:rPr>
                        <m:t>𝑇</m:t>
                      </m:r>
                    </m:oMath>
                  </m:oMathPara>
                </a14:m>
                <a:endParaRPr lang="fr-CH" sz="1800" i="1" dirty="0">
                  <a:latin typeface="Arial" panose="020B0604020202020204" pitchFamily="34" charset="0"/>
                  <a:cs typeface="Arial" panose="020B0604020202020204" pitchFamily="34" charset="0"/>
                </a:endParaRPr>
              </a:p>
            </p:txBody>
          </p:sp>
        </mc:Choice>
        <mc:Fallback xmlns="">
          <p:sp>
            <p:nvSpPr>
              <p:cNvPr id="4" name="ZoneTexte 3">
                <a:extLst>
                  <a:ext uri="{FF2B5EF4-FFF2-40B4-BE49-F238E27FC236}">
                    <a16:creationId xmlns:a16="http://schemas.microsoft.com/office/drawing/2014/main" id="{7237BCB2-9288-172B-4F43-36C6AA17FFF6}"/>
                  </a:ext>
                </a:extLst>
              </p:cNvPr>
              <p:cNvSpPr txBox="1">
                <a:spLocks noRot="1" noChangeAspect="1" noMove="1" noResize="1" noEditPoints="1" noAdjustHandles="1" noChangeArrowheads="1" noChangeShapeType="1" noTextEdit="1"/>
              </p:cNvSpPr>
              <p:nvPr/>
            </p:nvSpPr>
            <p:spPr>
              <a:xfrm>
                <a:off x="284914" y="1888601"/>
                <a:ext cx="5811085" cy="369332"/>
              </a:xfrm>
              <a:prstGeom prst="rect">
                <a:avLst/>
              </a:prstGeom>
              <a:blipFill>
                <a:blip r:embed="rId3"/>
                <a:stretch>
                  <a:fillRect b="-8333"/>
                </a:stretch>
              </a:blipFill>
            </p:spPr>
            <p:txBody>
              <a:bodyPr/>
              <a:lstStyle/>
              <a:p>
                <a:r>
                  <a:rPr lang="fr-CH">
                    <a:noFill/>
                  </a:rPr>
                  <a:t> </a:t>
                </a:r>
              </a:p>
            </p:txBody>
          </p:sp>
        </mc:Fallback>
      </mc:AlternateContent>
      <p:sp>
        <p:nvSpPr>
          <p:cNvPr id="208" name="Google Shape;208;p9"/>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09" name="Google Shape;209;p9"/>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10" name="Google Shape;210;p9"/>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0">
                <a:solidFill>
                  <a:srgbClr val="7F7F7F"/>
                </a:solidFill>
                <a:latin typeface="Arimo"/>
                <a:ea typeface="Arimo"/>
                <a:cs typeface="Arimo"/>
                <a:sym typeface="Arimo"/>
              </a:rPr>
              <a:t>Physique du bâtiment </a:t>
            </a:r>
            <a:r>
              <a:rPr lang="fr-FR"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216" name="Google Shape;216;p9"/>
          <p:cNvSpPr txBox="1"/>
          <p:nvPr/>
        </p:nvSpPr>
        <p:spPr>
          <a:xfrm>
            <a:off x="6268720" y="1234849"/>
            <a:ext cx="5687752" cy="830997"/>
          </a:xfrm>
          <a:prstGeom prst="rect">
            <a:avLst/>
          </a:prstGeom>
          <a:blipFill rotWithShape="1">
            <a:blip r:embed="rId4">
              <a:alphaModFix/>
            </a:blip>
            <a:stretch>
              <a:fillRect l="-535" t="-2204" b="-808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latin typeface="Calibri"/>
                <a:ea typeface="Calibri"/>
                <a:cs typeface="Calibri"/>
                <a:sym typeface="Calibri"/>
              </a:rPr>
              <a:t> </a:t>
            </a:r>
            <a:endParaRPr/>
          </a:p>
        </p:txBody>
      </p:sp>
      <p:sp>
        <p:nvSpPr>
          <p:cNvPr id="2" name="Google Shape;85;p1">
            <a:extLst>
              <a:ext uri="{FF2B5EF4-FFF2-40B4-BE49-F238E27FC236}">
                <a16:creationId xmlns:a16="http://schemas.microsoft.com/office/drawing/2014/main" id="{17392239-13B6-D061-FBBF-278FAF122DD9}"/>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5D1830D5-DE5F-2E2C-132C-C01175B8B772}"/>
                  </a:ext>
                </a:extLst>
              </p:cNvPr>
              <p:cNvSpPr txBox="1"/>
              <p:nvPr/>
            </p:nvSpPr>
            <p:spPr>
              <a:xfrm>
                <a:off x="284913" y="4376268"/>
                <a:ext cx="5811085" cy="490712"/>
              </a:xfrm>
              <a:prstGeom prst="rect">
                <a:avLst/>
              </a:prstGeom>
              <a:noFill/>
            </p:spPr>
            <p:txBody>
              <a:bodyPr wrap="square" rtlCol="0">
                <a:spAutoFit/>
              </a:bodyPr>
              <a:lstStyle/>
              <a:p>
                <a:pPr algn="ctr"/>
                <a14:m>
                  <m:oMath xmlns:m="http://schemas.openxmlformats.org/officeDocument/2006/math">
                    <m:r>
                      <a:rPr lang="fr-CH" sz="1800" b="0" i="1" smtClean="0">
                        <a:solidFill>
                          <a:srgbClr val="000000"/>
                        </a:solidFill>
                        <a:latin typeface="Cambria Math" panose="02040503050406030204" pitchFamily="18" charset="0"/>
                        <a:ea typeface="Cambria Math" panose="02040503050406030204" pitchFamily="18" charset="0"/>
                      </a:rPr>
                      <m:t>𝑃</m:t>
                    </m:r>
                    <m:r>
                      <a:rPr lang="fr-CH" sz="1800" b="0" i="1" baseline="-25000" smtClean="0">
                        <a:solidFill>
                          <a:srgbClr val="000000"/>
                        </a:solidFill>
                        <a:latin typeface="Cambria Math" panose="02040503050406030204" pitchFamily="18" charset="0"/>
                        <a:ea typeface="Cambria Math" panose="02040503050406030204" pitchFamily="18" charset="0"/>
                      </a:rPr>
                      <m:t>𝑣𝑎𝑝𝑒𝑢𝑟</m:t>
                    </m:r>
                    <m:r>
                      <a:rPr lang="fr-CH" sz="1800" b="0" i="1" baseline="-25000" smtClean="0">
                        <a:solidFill>
                          <a:srgbClr val="000000"/>
                        </a:solidFill>
                        <a:latin typeface="Cambria Math" panose="02040503050406030204" pitchFamily="18" charset="0"/>
                        <a:ea typeface="Cambria Math" panose="02040503050406030204" pitchFamily="18" charset="0"/>
                      </a:rPr>
                      <m:t> </m:t>
                    </m:r>
                    <m:r>
                      <a:rPr lang="fr-CH" sz="1800" b="0" i="1" baseline="-25000" smtClean="0">
                        <a:solidFill>
                          <a:srgbClr val="000000"/>
                        </a:solidFill>
                        <a:latin typeface="Cambria Math" panose="02040503050406030204" pitchFamily="18" charset="0"/>
                        <a:ea typeface="Cambria Math" panose="02040503050406030204" pitchFamily="18" charset="0"/>
                      </a:rPr>
                      <m:t>𝑑</m:t>
                    </m:r>
                    <m:r>
                      <a:rPr lang="fr-CH" sz="1800" b="0" i="1" baseline="-25000" smtClean="0">
                        <a:solidFill>
                          <a:srgbClr val="000000"/>
                        </a:solidFill>
                        <a:latin typeface="Cambria Math" panose="02040503050406030204" pitchFamily="18" charset="0"/>
                        <a:ea typeface="Cambria Math" panose="02040503050406030204" pitchFamily="18" charset="0"/>
                      </a:rPr>
                      <m:t>′</m:t>
                    </m:r>
                    <m:r>
                      <a:rPr lang="fr-CH" sz="1800" b="0" i="1" baseline="-25000" smtClean="0">
                        <a:solidFill>
                          <a:srgbClr val="000000"/>
                        </a:solidFill>
                        <a:latin typeface="Cambria Math" panose="02040503050406030204" pitchFamily="18" charset="0"/>
                        <a:ea typeface="Cambria Math" panose="02040503050406030204" pitchFamily="18" charset="0"/>
                      </a:rPr>
                      <m:t>𝑒𝑎𝑢</m:t>
                    </m:r>
                    <m:r>
                      <a:rPr lang="fr-CH" sz="1800" b="0" i="1">
                        <a:solidFill>
                          <a:srgbClr val="000000"/>
                        </a:solidFill>
                        <a:latin typeface="Cambria Math" panose="02040503050406030204" pitchFamily="18" charset="0"/>
                        <a:ea typeface="Cambria Math" panose="02040503050406030204" pitchFamily="18" charset="0"/>
                      </a:rPr>
                      <m:t>=  </m:t>
                    </m:r>
                    <m:f>
                      <m:fPr>
                        <m:ctrlPr>
                          <a:rPr lang="fr-CH" sz="1800" i="1">
                            <a:solidFill>
                              <a:srgbClr val="000000"/>
                            </a:solidFill>
                            <a:latin typeface="Cambria Math" panose="02040503050406030204" pitchFamily="18" charset="0"/>
                            <a:ea typeface="Cambria Math" panose="02040503050406030204" pitchFamily="18" charset="0"/>
                          </a:rPr>
                        </m:ctrlPr>
                      </m:fPr>
                      <m:num>
                        <m:r>
                          <a:rPr lang="fr-CH" sz="1800" b="0" i="1" smtClean="0">
                            <a:solidFill>
                              <a:srgbClr val="000000"/>
                            </a:solidFill>
                            <a:latin typeface="Cambria Math" panose="02040503050406030204" pitchFamily="18" charset="0"/>
                            <a:ea typeface="Cambria Math" panose="02040503050406030204" pitchFamily="18" charset="0"/>
                          </a:rPr>
                          <m:t>𝑚</m:t>
                        </m:r>
                        <m:r>
                          <a:rPr lang="fr-CH" sz="1800" b="0" i="1" baseline="-25000" smtClean="0">
                            <a:solidFill>
                              <a:srgbClr val="000000"/>
                            </a:solidFill>
                            <a:latin typeface="Cambria Math" panose="02040503050406030204" pitchFamily="18" charset="0"/>
                            <a:ea typeface="Cambria Math" panose="02040503050406030204" pitchFamily="18" charset="0"/>
                          </a:rPr>
                          <m:t>𝐻</m:t>
                        </m:r>
                        <m:r>
                          <a:rPr lang="fr-CH" sz="1800" b="0" i="1" baseline="-25000" smtClean="0">
                            <a:solidFill>
                              <a:srgbClr val="000000"/>
                            </a:solidFill>
                            <a:latin typeface="Cambria Math" panose="02040503050406030204" pitchFamily="18" charset="0"/>
                            <a:ea typeface="Cambria Math" panose="02040503050406030204" pitchFamily="18" charset="0"/>
                          </a:rPr>
                          <m:t>2</m:t>
                        </m:r>
                        <m:r>
                          <a:rPr lang="fr-CH" sz="1800" b="0" i="1" baseline="-25000" smtClean="0">
                            <a:solidFill>
                              <a:srgbClr val="000000"/>
                            </a:solidFill>
                            <a:latin typeface="Cambria Math" panose="02040503050406030204" pitchFamily="18" charset="0"/>
                            <a:ea typeface="Cambria Math" panose="02040503050406030204" pitchFamily="18" charset="0"/>
                          </a:rPr>
                          <m:t>𝑂</m:t>
                        </m:r>
                      </m:num>
                      <m:den>
                        <m:r>
                          <a:rPr lang="fr-CH" sz="1800" i="1">
                            <a:latin typeface="Cambria Math" panose="02040503050406030204" pitchFamily="18" charset="0"/>
                            <a:ea typeface="Cambria Math" panose="02040503050406030204" pitchFamily="18" charset="0"/>
                          </a:rPr>
                          <m:t>𝑀</m:t>
                        </m:r>
                        <m:r>
                          <a:rPr lang="fr-CH" sz="1800" i="1" baseline="-25000">
                            <a:latin typeface="Cambria Math" panose="02040503050406030204" pitchFamily="18" charset="0"/>
                            <a:ea typeface="Cambria Math" panose="02040503050406030204" pitchFamily="18" charset="0"/>
                          </a:rPr>
                          <m:t>𝐻</m:t>
                        </m:r>
                        <m:r>
                          <a:rPr lang="fr-CH" sz="1800" i="1" baseline="-25000">
                            <a:latin typeface="Cambria Math" panose="02040503050406030204" pitchFamily="18" charset="0"/>
                            <a:ea typeface="Cambria Math" panose="02040503050406030204" pitchFamily="18" charset="0"/>
                          </a:rPr>
                          <m:t>2</m:t>
                        </m:r>
                        <m:r>
                          <a:rPr lang="fr-CH" sz="1800" b="0" i="1" baseline="-25000" smtClean="0">
                            <a:latin typeface="Cambria Math" panose="02040503050406030204" pitchFamily="18" charset="0"/>
                            <a:ea typeface="Cambria Math" panose="02040503050406030204" pitchFamily="18" charset="0"/>
                          </a:rPr>
                          <m:t>𝑂</m:t>
                        </m:r>
                      </m:den>
                    </m:f>
                  </m:oMath>
                </a14:m>
                <a:r>
                  <a:rPr lang="fr-CH" sz="1800" i="1" dirty="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a:rPr lang="fr-CH" sz="1800" b="0" i="1" dirty="0">
                        <a:solidFill>
                          <a:srgbClr val="000000"/>
                        </a:solidFill>
                        <a:latin typeface="Cambria Math" panose="02040503050406030204" pitchFamily="18" charset="0"/>
                        <a:ea typeface="Cambria Math" panose="02040503050406030204" pitchFamily="18" charset="0"/>
                      </a:rPr>
                      <m:t>⋅ </m:t>
                    </m:r>
                    <m:f>
                      <m:fPr>
                        <m:ctrlPr>
                          <a:rPr lang="fr-CH" sz="1800" i="1" smtClean="0">
                            <a:solidFill>
                              <a:srgbClr val="000000"/>
                            </a:solidFill>
                            <a:latin typeface="Cambria Math" panose="02040503050406030204" pitchFamily="18" charset="0"/>
                            <a:ea typeface="Cambria Math" panose="02040503050406030204" pitchFamily="18" charset="0"/>
                          </a:rPr>
                        </m:ctrlPr>
                      </m:fPr>
                      <m:num>
                        <m:r>
                          <a:rPr lang="fr-CH" sz="1800" b="0" i="1" smtClean="0">
                            <a:solidFill>
                              <a:srgbClr val="000000"/>
                            </a:solidFill>
                            <a:latin typeface="Cambria Math" panose="02040503050406030204" pitchFamily="18" charset="0"/>
                            <a:ea typeface="Cambria Math" panose="02040503050406030204" pitchFamily="18" charset="0"/>
                          </a:rPr>
                          <m:t>𝑅</m:t>
                        </m:r>
                        <m:r>
                          <a:rPr lang="fr-CH" sz="1800" b="0" i="1" smtClean="0">
                            <a:solidFill>
                              <a:srgbClr val="000000"/>
                            </a:solidFill>
                            <a:latin typeface="Cambria Math" panose="02040503050406030204" pitchFamily="18" charset="0"/>
                            <a:ea typeface="Cambria Math" panose="02040503050406030204" pitchFamily="18" charset="0"/>
                          </a:rPr>
                          <m:t>𝑇</m:t>
                        </m:r>
                      </m:num>
                      <m:den>
                        <m:r>
                          <a:rPr lang="fr-CH" sz="1800" b="0" i="1" smtClean="0">
                            <a:solidFill>
                              <a:srgbClr val="000000"/>
                            </a:solidFill>
                            <a:latin typeface="Cambria Math" panose="02040503050406030204" pitchFamily="18" charset="0"/>
                            <a:ea typeface="Cambria Math" panose="02040503050406030204" pitchFamily="18" charset="0"/>
                          </a:rPr>
                          <m:t>𝑉</m:t>
                        </m:r>
                      </m:den>
                    </m:f>
                  </m:oMath>
                </a14:m>
                <a:endParaRPr lang="fr-CH" sz="1800" i="1" dirty="0">
                  <a:solidFill>
                    <a:srgbClr val="000000"/>
                  </a:solidFill>
                  <a:latin typeface="Cambria Math" panose="02040503050406030204" pitchFamily="18" charset="0"/>
                  <a:ea typeface="Cambria Math" panose="02040503050406030204" pitchFamily="18" charset="0"/>
                </a:endParaRPr>
              </a:p>
            </p:txBody>
          </p:sp>
        </mc:Choice>
        <mc:Fallback>
          <p:sp>
            <p:nvSpPr>
              <p:cNvPr id="3" name="ZoneTexte 2">
                <a:extLst>
                  <a:ext uri="{FF2B5EF4-FFF2-40B4-BE49-F238E27FC236}">
                    <a16:creationId xmlns:a16="http://schemas.microsoft.com/office/drawing/2014/main" id="{5D1830D5-DE5F-2E2C-132C-C01175B8B772}"/>
                  </a:ext>
                </a:extLst>
              </p:cNvPr>
              <p:cNvSpPr txBox="1">
                <a:spLocks noRot="1" noChangeAspect="1" noMove="1" noResize="1" noEditPoints="1" noAdjustHandles="1" noChangeArrowheads="1" noChangeShapeType="1" noTextEdit="1"/>
              </p:cNvSpPr>
              <p:nvPr/>
            </p:nvSpPr>
            <p:spPr>
              <a:xfrm>
                <a:off x="284913" y="4376268"/>
                <a:ext cx="5811085" cy="490712"/>
              </a:xfrm>
              <a:prstGeom prst="rect">
                <a:avLst/>
              </a:prstGeom>
              <a:blipFill>
                <a:blip r:embed="rId5"/>
                <a:stretch>
                  <a:fillRect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3C353A70-B89F-61C9-F66E-F1B2C9F777B5}"/>
                  </a:ext>
                </a:extLst>
              </p:cNvPr>
              <p:cNvSpPr txBox="1"/>
              <p:nvPr/>
            </p:nvSpPr>
            <p:spPr>
              <a:xfrm>
                <a:off x="284913" y="2809714"/>
                <a:ext cx="5811085" cy="56618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fr-CH" sz="1800" b="0" i="0" smtClean="0">
                          <a:solidFill>
                            <a:srgbClr val="000000"/>
                          </a:solidFill>
                          <a:latin typeface="Cambria Math" panose="02040503050406030204" pitchFamily="18" charset="0"/>
                        </a:rPr>
                        <m:t>n</m:t>
                      </m:r>
                      <m:r>
                        <m:rPr>
                          <m:sty m:val="p"/>
                        </m:rPr>
                        <a:rPr lang="fr-CH" sz="1800" b="0" i="0" baseline="-25000" smtClean="0">
                          <a:solidFill>
                            <a:srgbClr val="000000"/>
                          </a:solidFill>
                          <a:latin typeface="Cambria Math" panose="02040503050406030204" pitchFamily="18" charset="0"/>
                        </a:rPr>
                        <m:t>H</m:t>
                      </m:r>
                      <m:r>
                        <a:rPr lang="fr-CH" sz="1800" b="0" i="0" baseline="-25000" smtClean="0">
                          <a:solidFill>
                            <a:srgbClr val="000000"/>
                          </a:solidFill>
                          <a:latin typeface="Cambria Math" panose="02040503050406030204" pitchFamily="18" charset="0"/>
                        </a:rPr>
                        <m:t>2</m:t>
                      </m:r>
                      <m:r>
                        <m:rPr>
                          <m:sty m:val="p"/>
                        </m:rPr>
                        <a:rPr lang="fr-CH" sz="1800" b="0" i="0" baseline="-25000" smtClean="0">
                          <a:solidFill>
                            <a:srgbClr val="000000"/>
                          </a:solidFill>
                          <a:latin typeface="Cambria Math" panose="02040503050406030204" pitchFamily="18" charset="0"/>
                        </a:rPr>
                        <m:t>O</m:t>
                      </m:r>
                      <m:r>
                        <a:rPr lang="fr-CH" sz="1800" b="0" i="1" dirty="0" smtClean="0">
                          <a:solidFill>
                            <a:srgbClr val="000000"/>
                          </a:solidFill>
                          <a:latin typeface="Cambria Math" panose="02040503050406030204" pitchFamily="18" charset="0"/>
                        </a:rPr>
                        <m:t>=</m:t>
                      </m:r>
                      <m:f>
                        <m:fPr>
                          <m:ctrlPr>
                            <a:rPr lang="fr-CH" sz="1800" i="1">
                              <a:solidFill>
                                <a:srgbClr val="000000"/>
                              </a:solidFill>
                              <a:latin typeface="Cambria Math" panose="02040503050406030204" pitchFamily="18" charset="0"/>
                            </a:rPr>
                          </m:ctrlPr>
                        </m:fPr>
                        <m:num>
                          <m:r>
                            <a:rPr lang="fr-CH" sz="1800" b="0" i="1" dirty="0">
                              <a:solidFill>
                                <a:srgbClr val="000000"/>
                              </a:solidFill>
                              <a:latin typeface="Cambria Math" panose="02040503050406030204" pitchFamily="18" charset="0"/>
                            </a:rPr>
                            <m:t>𝑚</m:t>
                          </m:r>
                          <m:r>
                            <a:rPr lang="fr-CH" sz="1800" b="0" i="1" baseline="-25000" dirty="0">
                              <a:solidFill>
                                <a:srgbClr val="000000"/>
                              </a:solidFill>
                              <a:latin typeface="Cambria Math" panose="02040503050406030204" pitchFamily="18" charset="0"/>
                            </a:rPr>
                            <m:t>𝐻</m:t>
                          </m:r>
                          <m:r>
                            <a:rPr lang="fr-CH" sz="1800" b="0" i="1" baseline="-25000" dirty="0">
                              <a:solidFill>
                                <a:srgbClr val="000000"/>
                              </a:solidFill>
                              <a:latin typeface="Cambria Math" panose="02040503050406030204" pitchFamily="18" charset="0"/>
                            </a:rPr>
                            <m:t>2</m:t>
                          </m:r>
                          <m:r>
                            <a:rPr lang="fr-CH" sz="1800" b="0" i="1" baseline="-25000" dirty="0">
                              <a:solidFill>
                                <a:srgbClr val="000000"/>
                              </a:solidFill>
                              <a:latin typeface="Cambria Math" panose="02040503050406030204" pitchFamily="18" charset="0"/>
                            </a:rPr>
                            <m:t>𝑂</m:t>
                          </m:r>
                        </m:num>
                        <m:den>
                          <m:r>
                            <a:rPr lang="fr-CH" sz="1800" b="0" i="1">
                              <a:solidFill>
                                <a:srgbClr val="000000"/>
                              </a:solidFill>
                              <a:latin typeface="Cambria Math" panose="02040503050406030204" pitchFamily="18" charset="0"/>
                            </a:rPr>
                            <m:t>𝑀</m:t>
                          </m:r>
                          <m:r>
                            <a:rPr lang="fr-CH" sz="1800" b="0" i="1" baseline="-25000" dirty="0">
                              <a:solidFill>
                                <a:srgbClr val="000000"/>
                              </a:solidFill>
                              <a:latin typeface="Cambria Math" panose="02040503050406030204" pitchFamily="18" charset="0"/>
                            </a:rPr>
                            <m:t>𝐻</m:t>
                          </m:r>
                          <m:r>
                            <a:rPr lang="fr-CH" sz="1800" b="0" i="1" baseline="-25000" dirty="0">
                              <a:solidFill>
                                <a:srgbClr val="000000"/>
                              </a:solidFill>
                              <a:latin typeface="Cambria Math" panose="02040503050406030204" pitchFamily="18" charset="0"/>
                            </a:rPr>
                            <m:t>2</m:t>
                          </m:r>
                          <m:r>
                            <a:rPr lang="fr-CH" sz="1800" b="0" i="1" baseline="-25000" dirty="0">
                              <a:solidFill>
                                <a:srgbClr val="000000"/>
                              </a:solidFill>
                              <a:latin typeface="Cambria Math" panose="02040503050406030204" pitchFamily="18" charset="0"/>
                            </a:rPr>
                            <m:t>𝑂</m:t>
                          </m:r>
                        </m:den>
                      </m:f>
                    </m:oMath>
                  </m:oMathPara>
                </a14:m>
                <a:endParaRPr lang="fr-CH" sz="1800" baseline="-25000" dirty="0"/>
              </a:p>
            </p:txBody>
          </p:sp>
        </mc:Choice>
        <mc:Fallback xmlns="">
          <p:sp>
            <p:nvSpPr>
              <p:cNvPr id="5" name="ZoneTexte 4">
                <a:extLst>
                  <a:ext uri="{FF2B5EF4-FFF2-40B4-BE49-F238E27FC236}">
                    <a16:creationId xmlns:a16="http://schemas.microsoft.com/office/drawing/2014/main" id="{3C353A70-B89F-61C9-F66E-F1B2C9F777B5}"/>
                  </a:ext>
                </a:extLst>
              </p:cNvPr>
              <p:cNvSpPr txBox="1">
                <a:spLocks noRot="1" noChangeAspect="1" noMove="1" noResize="1" noEditPoints="1" noAdjustHandles="1" noChangeArrowheads="1" noChangeShapeType="1" noTextEdit="1"/>
              </p:cNvSpPr>
              <p:nvPr/>
            </p:nvSpPr>
            <p:spPr>
              <a:xfrm>
                <a:off x="284913" y="2809714"/>
                <a:ext cx="5811085" cy="566181"/>
              </a:xfrm>
              <a:prstGeom prst="rect">
                <a:avLst/>
              </a:prstGeom>
              <a:blipFill>
                <a:blip r:embed="rId6"/>
                <a:stretch>
                  <a:fillRect/>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6EFA2434-5C68-9B7B-89BB-93A704936E76}"/>
                  </a:ext>
                </a:extLst>
              </p:cNvPr>
              <p:cNvSpPr txBox="1"/>
              <p:nvPr/>
            </p:nvSpPr>
            <p:spPr>
              <a:xfrm>
                <a:off x="4044277" y="4986576"/>
                <a:ext cx="1425389" cy="5666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CH" sz="1800" i="1" smtClean="0">
                              <a:solidFill>
                                <a:srgbClr val="000000"/>
                              </a:solidFill>
                              <a:latin typeface="Cambria Math" panose="02040503050406030204" pitchFamily="18" charset="0"/>
                              <a:ea typeface="Cambria Math" panose="02040503050406030204" pitchFamily="18" charset="0"/>
                            </a:rPr>
                          </m:ctrlPr>
                        </m:fPr>
                        <m:num>
                          <m:r>
                            <a:rPr lang="fr-CH" sz="1800" b="0" i="1" smtClean="0">
                              <a:solidFill>
                                <a:srgbClr val="000000"/>
                              </a:solidFill>
                              <a:latin typeface="Cambria Math" panose="02040503050406030204" pitchFamily="18" charset="0"/>
                              <a:ea typeface="Cambria Math" panose="02040503050406030204" pitchFamily="18" charset="0"/>
                            </a:rPr>
                            <m:t>𝑚</m:t>
                          </m:r>
                          <m:r>
                            <a:rPr lang="fr-CH" sz="1800" b="0" i="1" baseline="-25000" smtClean="0">
                              <a:solidFill>
                                <a:srgbClr val="000000"/>
                              </a:solidFill>
                              <a:latin typeface="Cambria Math" panose="02040503050406030204" pitchFamily="18" charset="0"/>
                              <a:ea typeface="Cambria Math" panose="02040503050406030204" pitchFamily="18" charset="0"/>
                            </a:rPr>
                            <m:t>𝐻</m:t>
                          </m:r>
                          <m:r>
                            <a:rPr lang="fr-CH" sz="1800" b="0" i="1" baseline="-25000" smtClean="0">
                              <a:solidFill>
                                <a:srgbClr val="000000"/>
                              </a:solidFill>
                              <a:latin typeface="Cambria Math" panose="02040503050406030204" pitchFamily="18" charset="0"/>
                              <a:ea typeface="Cambria Math" panose="02040503050406030204" pitchFamily="18" charset="0"/>
                            </a:rPr>
                            <m:t>2</m:t>
                          </m:r>
                          <m:r>
                            <a:rPr lang="fr-CH" sz="1800" b="0" i="1" baseline="-25000" smtClean="0">
                              <a:solidFill>
                                <a:srgbClr val="000000"/>
                              </a:solidFill>
                              <a:latin typeface="Cambria Math" panose="02040503050406030204" pitchFamily="18" charset="0"/>
                              <a:ea typeface="Cambria Math" panose="02040503050406030204" pitchFamily="18" charset="0"/>
                            </a:rPr>
                            <m:t>𝑂</m:t>
                          </m:r>
                        </m:num>
                        <m:den>
                          <m:r>
                            <a:rPr lang="fr-CH" sz="1800" b="0" i="1" smtClean="0">
                              <a:solidFill>
                                <a:srgbClr val="000000"/>
                              </a:solidFill>
                              <a:latin typeface="Cambria Math" panose="02040503050406030204" pitchFamily="18" charset="0"/>
                              <a:ea typeface="Cambria Math" panose="02040503050406030204" pitchFamily="18" charset="0"/>
                            </a:rPr>
                            <m:t>𝑉</m:t>
                          </m:r>
                        </m:den>
                      </m:f>
                    </m:oMath>
                  </m:oMathPara>
                </a14:m>
                <a:endParaRPr lang="fr-CH" sz="1800" i="1" dirty="0"/>
              </a:p>
            </p:txBody>
          </p:sp>
        </mc:Choice>
        <mc:Fallback xmlns="">
          <p:sp>
            <p:nvSpPr>
              <p:cNvPr id="6" name="ZoneTexte 5">
                <a:extLst>
                  <a:ext uri="{FF2B5EF4-FFF2-40B4-BE49-F238E27FC236}">
                    <a16:creationId xmlns:a16="http://schemas.microsoft.com/office/drawing/2014/main" id="{6EFA2434-5C68-9B7B-89BB-93A704936E76}"/>
                  </a:ext>
                </a:extLst>
              </p:cNvPr>
              <p:cNvSpPr txBox="1">
                <a:spLocks noRot="1" noChangeAspect="1" noMove="1" noResize="1" noEditPoints="1" noAdjustHandles="1" noChangeArrowheads="1" noChangeShapeType="1" noTextEdit="1"/>
              </p:cNvSpPr>
              <p:nvPr/>
            </p:nvSpPr>
            <p:spPr>
              <a:xfrm>
                <a:off x="4044277" y="4986576"/>
                <a:ext cx="1425389" cy="566694"/>
              </a:xfrm>
              <a:prstGeom prst="rect">
                <a:avLst/>
              </a:prstGeom>
              <a:blipFill>
                <a:blip r:embed="rId7"/>
                <a:stretch>
                  <a:fillRect/>
                </a:stretch>
              </a:blipFill>
            </p:spPr>
            <p:txBody>
              <a:bodyPr/>
              <a:lstStyle/>
              <a:p>
                <a:r>
                  <a:rPr lang="fr-CH">
                    <a:noFill/>
                  </a:rPr>
                  <a:t> </a:t>
                </a:r>
              </a:p>
            </p:txBody>
          </p:sp>
        </mc:Fallback>
      </mc:AlternateContent>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A0B8ED1D-C777-A1F4-7B91-167F73AB6622}"/>
                  </a:ext>
                </a:extLst>
              </p:cNvPr>
              <p:cNvSpPr txBox="1"/>
              <p:nvPr/>
            </p:nvSpPr>
            <p:spPr>
              <a:xfrm>
                <a:off x="3036502" y="5619259"/>
                <a:ext cx="1425389" cy="6102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CH" sz="1800" i="1" smtClean="0">
                              <a:solidFill>
                                <a:srgbClr val="000000"/>
                              </a:solidFill>
                              <a:latin typeface="Cambria Math" panose="02040503050406030204" pitchFamily="18" charset="0"/>
                              <a:ea typeface="Cambria Math" panose="02040503050406030204" pitchFamily="18" charset="0"/>
                            </a:rPr>
                          </m:ctrlPr>
                        </m:fPr>
                        <m:num>
                          <m:r>
                            <a:rPr lang="fr-CH" sz="1800" b="0" i="1" smtClean="0">
                              <a:solidFill>
                                <a:srgbClr val="000000"/>
                              </a:solidFill>
                              <a:latin typeface="Cambria Math" panose="02040503050406030204" pitchFamily="18" charset="0"/>
                              <a:ea typeface="Cambria Math" panose="02040503050406030204" pitchFamily="18" charset="0"/>
                            </a:rPr>
                            <m:t>𝑅</m:t>
                          </m:r>
                        </m:num>
                        <m:den>
                          <m:r>
                            <a:rPr lang="fr-CH" sz="1800" b="0" i="1" smtClean="0">
                              <a:solidFill>
                                <a:srgbClr val="000000"/>
                              </a:solidFill>
                              <a:latin typeface="Cambria Math" panose="02040503050406030204" pitchFamily="18" charset="0"/>
                              <a:ea typeface="Cambria Math" panose="02040503050406030204" pitchFamily="18" charset="0"/>
                            </a:rPr>
                            <m:t>𝑀</m:t>
                          </m:r>
                          <m:r>
                            <a:rPr lang="fr-CH" sz="1800" b="0" i="1" baseline="-25000">
                              <a:solidFill>
                                <a:srgbClr val="000000"/>
                              </a:solidFill>
                              <a:latin typeface="Cambria Math" panose="02040503050406030204" pitchFamily="18" charset="0"/>
                              <a:ea typeface="Cambria Math" panose="02040503050406030204" pitchFamily="18" charset="0"/>
                            </a:rPr>
                            <m:t>𝐻</m:t>
                          </m:r>
                          <m:r>
                            <a:rPr lang="fr-CH" sz="1800" b="0" i="1" baseline="-25000">
                              <a:solidFill>
                                <a:srgbClr val="000000"/>
                              </a:solidFill>
                              <a:latin typeface="Cambria Math" panose="02040503050406030204" pitchFamily="18" charset="0"/>
                              <a:ea typeface="Cambria Math" panose="02040503050406030204" pitchFamily="18" charset="0"/>
                            </a:rPr>
                            <m:t>2</m:t>
                          </m:r>
                          <m:r>
                            <a:rPr lang="fr-CH" sz="1800" b="0" i="1" baseline="-25000">
                              <a:solidFill>
                                <a:srgbClr val="000000"/>
                              </a:solidFill>
                              <a:latin typeface="Cambria Math" panose="02040503050406030204" pitchFamily="18" charset="0"/>
                              <a:ea typeface="Cambria Math" panose="02040503050406030204" pitchFamily="18" charset="0"/>
                            </a:rPr>
                            <m:t>𝑂</m:t>
                          </m:r>
                        </m:den>
                      </m:f>
                    </m:oMath>
                  </m:oMathPara>
                </a14:m>
                <a:endParaRPr lang="fr-CH" sz="1800" i="1" dirty="0"/>
              </a:p>
            </p:txBody>
          </p:sp>
        </mc:Choice>
        <mc:Fallback>
          <p:sp>
            <p:nvSpPr>
              <p:cNvPr id="7" name="ZoneTexte 6">
                <a:extLst>
                  <a:ext uri="{FF2B5EF4-FFF2-40B4-BE49-F238E27FC236}">
                    <a16:creationId xmlns:a16="http://schemas.microsoft.com/office/drawing/2014/main" id="{A0B8ED1D-C777-A1F4-7B91-167F73AB6622}"/>
                  </a:ext>
                </a:extLst>
              </p:cNvPr>
              <p:cNvSpPr txBox="1">
                <a:spLocks noRot="1" noChangeAspect="1" noMove="1" noResize="1" noEditPoints="1" noAdjustHandles="1" noChangeArrowheads="1" noChangeShapeType="1" noTextEdit="1"/>
              </p:cNvSpPr>
              <p:nvPr/>
            </p:nvSpPr>
            <p:spPr>
              <a:xfrm>
                <a:off x="3036502" y="5619259"/>
                <a:ext cx="1425389" cy="610295"/>
              </a:xfrm>
              <a:prstGeom prst="rect">
                <a:avLst/>
              </a:prstGeom>
              <a:blipFill>
                <a:blip r:embed="rId8"/>
                <a:stretch>
                  <a:fillRect/>
                </a:stretch>
              </a:blipFill>
            </p:spPr>
            <p:txBody>
              <a:bodyPr/>
              <a:lstStyle/>
              <a:p>
                <a:r>
                  <a:rPr lang="en-GB">
                    <a:noFill/>
                  </a:rPr>
                  <a:t> </a:t>
                </a:r>
              </a:p>
            </p:txBody>
          </p:sp>
        </mc:Fallback>
      </mc:AlternateContent>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1752</Words>
  <Application>Microsoft Office PowerPoint</Application>
  <PresentationFormat>Widescreen</PresentationFormat>
  <Paragraphs>152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Cambria Math</vt:lpstr>
      <vt:lpstr>Calibri</vt:lpstr>
      <vt:lpstr>Arimo</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Coccolo</dc:creator>
  <cp:lastModifiedBy>Federico Turci</cp:lastModifiedBy>
  <cp:revision>3</cp:revision>
  <dcterms:created xsi:type="dcterms:W3CDTF">2024-08-27T12:52:59Z</dcterms:created>
  <dcterms:modified xsi:type="dcterms:W3CDTF">2025-03-04T15:21:24Z</dcterms:modified>
</cp:coreProperties>
</file>